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Lst>
  <p:sldSz cy="5143500" cx="9144000"/>
  <p:notesSz cx="6858000" cy="9144000"/>
  <p:embeddedFontLst>
    <p:embeddedFont>
      <p:font typeface="Roboto Slab"/>
      <p:regular r:id="rId64"/>
      <p:bold r:id="rId65"/>
    </p:embeddedFont>
    <p:embeddedFont>
      <p:font typeface="Roboto"/>
      <p:regular r:id="rId66"/>
      <p:bold r:id="rId67"/>
      <p:italic r:id="rId68"/>
      <p:boldItalic r:id="rId69"/>
    </p:embeddedFont>
    <p:embeddedFont>
      <p:font typeface="Lato"/>
      <p:regular r:id="rId70"/>
      <p:bold r:id="rId71"/>
      <p:italic r:id="rId72"/>
      <p:boldItalic r:id="rId7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73" Type="http://schemas.openxmlformats.org/officeDocument/2006/relationships/font" Target="fonts/Lato-boldItalic.fntdata"/><Relationship Id="rId72" Type="http://schemas.openxmlformats.org/officeDocument/2006/relationships/font" Target="fonts/Lato-italic.fntdata"/><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71" Type="http://schemas.openxmlformats.org/officeDocument/2006/relationships/font" Target="fonts/Lato-bold.fntdata"/><Relationship Id="rId70" Type="http://schemas.openxmlformats.org/officeDocument/2006/relationships/font" Target="fonts/Lato-regular.fntdata"/><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font" Target="fonts/RobotoSlab-regular.fntdata"/><Relationship Id="rId63" Type="http://schemas.openxmlformats.org/officeDocument/2006/relationships/slide" Target="slides/slide57.xml"/><Relationship Id="rId22" Type="http://schemas.openxmlformats.org/officeDocument/2006/relationships/slide" Target="slides/slide16.xml"/><Relationship Id="rId66" Type="http://schemas.openxmlformats.org/officeDocument/2006/relationships/font" Target="fonts/Roboto-regular.fntdata"/><Relationship Id="rId21" Type="http://schemas.openxmlformats.org/officeDocument/2006/relationships/slide" Target="slides/slide15.xml"/><Relationship Id="rId65" Type="http://schemas.openxmlformats.org/officeDocument/2006/relationships/font" Target="fonts/RobotoSlab-bold.fntdata"/><Relationship Id="rId24" Type="http://schemas.openxmlformats.org/officeDocument/2006/relationships/slide" Target="slides/slide18.xml"/><Relationship Id="rId68" Type="http://schemas.openxmlformats.org/officeDocument/2006/relationships/font" Target="fonts/Roboto-italic.fntdata"/><Relationship Id="rId23" Type="http://schemas.openxmlformats.org/officeDocument/2006/relationships/slide" Target="slides/slide17.xml"/><Relationship Id="rId67" Type="http://schemas.openxmlformats.org/officeDocument/2006/relationships/font" Target="fonts/Roboto-bold.fntdata"/><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69" Type="http://schemas.openxmlformats.org/officeDocument/2006/relationships/font" Target="fonts/Roboto-boldItalic.fntdata"/><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32c03989d8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32c03989d8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2c03989d8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2c03989d8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32c03989d8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32c03989d8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32c03989d8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32c03989d8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32c03989d8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32c03989d8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32c03989d8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32c03989d8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132c03989d8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132c03989d8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132c03989d8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132c03989d8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132c03989d8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132c03989d8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132c03989d8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132c03989d8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32c03989d8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32c03989d8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3131db5cde_1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3131db5cde_1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132c03989d8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132c03989d8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32c03989d8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132c03989d8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f42696b67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f42696b67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1338b1d76e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1338b1d76e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1338b1d76e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1338b1d76e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1338b1d76e7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1338b1d76e7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1338b1d76e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1338b1d76e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f4279fa2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f4279fa2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251f8baeba_0_5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251f8baeba_0_5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251f8baeba_0_5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2251f8baeba_0_5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32c03989d8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32c03989d8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251f8baeba_0_5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2251f8baeba_0_5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251f8baeba_0_5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3" name="Google Shape;303;g2251f8baeba_0_5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251f8baeba_0_5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2251f8baeba_0_5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2251f8baeba_0_5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2251f8baeba_0_5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2251f8baeba_0_5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2251f8baeba_0_5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251f8baeba_0_5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2251f8baeba_0_5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2251f8baeba_0_5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2251f8baeba_0_5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1f701deb72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1f701deb72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1f701deb726_1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1f701deb726_1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1f701deb726_1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1f701deb726_1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2c03989d8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2c03989d8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1f701deb726_1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1f701deb726_1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1f701deb726_1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1f701deb726_1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1f701deb726_1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1f701deb726_1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1f701deb726_1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1f701deb726_1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1f701deb726_1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1f701deb726_1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1f701deb726_1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1f701deb726_1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1f701deb726_1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1f701deb726_1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1f701deb726_1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1f701deb726_1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1f701deb726_1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1f701deb726_1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1f701deb726_1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1f701deb726_1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f4279fa219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f4279fa219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g1f701deb726_1_4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8" name="Google Shape;418;g1f701deb726_1_4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1f701deb726_1_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1f701deb726_1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1f701deb726_1_3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1f701deb726_1_3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g1f701deb726_1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5" name="Google Shape;435;g1f701deb726_1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1f701deb726_1_4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1f701deb726_1_4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g1f701deb726_1_4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7" name="Google Shape;447;g1f701deb726_1_4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g1f701deb726_1_4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3" name="Google Shape;453;g1f701deb726_1_4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g1f701deb72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9" name="Google Shape;459;g1f701deb72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2c03989d8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2c03989d8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2c03989d8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2c03989d8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2c03989d8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2c03989d8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2c03989d8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2c03989d8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https://docs.google.com/document/d/</a:t>
            </a:r>
            <a:r>
              <a:rPr lang="en"/>
              <a:t>1</a:t>
            </a:r>
            <a:r>
              <a:rPr lang="en"/>
              <a:t>qu6OTNziUjqVRXHoTmJOmkup7KIuxrx0M3lu_5bKOEk/edit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3" name="Google Shape;13;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4" name="Google Shape;14;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5" name="Google Shape;15;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6" name="Google Shape;16;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7" name="Google Shape;17;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4" name="Shape 54"/>
        <p:cNvGrpSpPr/>
        <p:nvPr/>
      </p:nvGrpSpPr>
      <p:grpSpPr>
        <a:xfrm>
          <a:off x="0" y="0"/>
          <a:ext cx="0" cy="0"/>
          <a:chOff x="0" y="0"/>
          <a:chExt cx="0" cy="0"/>
        </a:xfrm>
      </p:grpSpPr>
      <p:sp>
        <p:nvSpPr>
          <p:cNvPr id="55" name="Google Shape;55;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7" name="Google Shape;57;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8" name="Google Shape;5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7" name="Shape 67"/>
        <p:cNvGrpSpPr/>
        <p:nvPr/>
      </p:nvGrpSpPr>
      <p:grpSpPr>
        <a:xfrm>
          <a:off x="0" y="0"/>
          <a:ext cx="0" cy="0"/>
          <a:chOff x="0" y="0"/>
          <a:chExt cx="0" cy="0"/>
        </a:xfrm>
      </p:grpSpPr>
      <p:sp>
        <p:nvSpPr>
          <p:cNvPr id="68" name="Google Shape;68;p14"/>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69" name="Google Shape;69;p14"/>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70" name="Google Shape;70;p14"/>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71" name="Google Shape;71;p14"/>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000"/>
              <a:buNone/>
              <a:defRPr sz="4000"/>
            </a:lvl1pPr>
            <a:lvl2pPr lvl="1" rtl="0" algn="ctr">
              <a:spcBef>
                <a:spcPts val="0"/>
              </a:spcBef>
              <a:spcAft>
                <a:spcPts val="0"/>
              </a:spcAft>
              <a:buSzPts val="4000"/>
              <a:buNone/>
              <a:defRPr sz="4000"/>
            </a:lvl2pPr>
            <a:lvl3pPr lvl="2" rtl="0" algn="ctr">
              <a:spcBef>
                <a:spcPts val="0"/>
              </a:spcBef>
              <a:spcAft>
                <a:spcPts val="0"/>
              </a:spcAft>
              <a:buSzPts val="4000"/>
              <a:buNone/>
              <a:defRPr sz="4000"/>
            </a:lvl3pPr>
            <a:lvl4pPr lvl="3" rtl="0" algn="ctr">
              <a:spcBef>
                <a:spcPts val="0"/>
              </a:spcBef>
              <a:spcAft>
                <a:spcPts val="0"/>
              </a:spcAft>
              <a:buSzPts val="4000"/>
              <a:buNone/>
              <a:defRPr sz="4000"/>
            </a:lvl4pPr>
            <a:lvl5pPr lvl="4" rtl="0" algn="ctr">
              <a:spcBef>
                <a:spcPts val="0"/>
              </a:spcBef>
              <a:spcAft>
                <a:spcPts val="0"/>
              </a:spcAft>
              <a:buSzPts val="4000"/>
              <a:buNone/>
              <a:defRPr sz="4000"/>
            </a:lvl5pPr>
            <a:lvl6pPr lvl="5" rtl="0" algn="ctr">
              <a:spcBef>
                <a:spcPts val="0"/>
              </a:spcBef>
              <a:spcAft>
                <a:spcPts val="0"/>
              </a:spcAft>
              <a:buSzPts val="4000"/>
              <a:buNone/>
              <a:defRPr sz="4000"/>
            </a:lvl6pPr>
            <a:lvl7pPr lvl="6" rtl="0" algn="ctr">
              <a:spcBef>
                <a:spcPts val="0"/>
              </a:spcBef>
              <a:spcAft>
                <a:spcPts val="0"/>
              </a:spcAft>
              <a:buSzPts val="4000"/>
              <a:buNone/>
              <a:defRPr sz="4000"/>
            </a:lvl7pPr>
            <a:lvl8pPr lvl="7" rtl="0" algn="ctr">
              <a:spcBef>
                <a:spcPts val="0"/>
              </a:spcBef>
              <a:spcAft>
                <a:spcPts val="0"/>
              </a:spcAft>
              <a:buSzPts val="4000"/>
              <a:buNone/>
              <a:defRPr sz="4000"/>
            </a:lvl8pPr>
            <a:lvl9pPr lvl="8" rtl="0" algn="ctr">
              <a:spcBef>
                <a:spcPts val="0"/>
              </a:spcBef>
              <a:spcAft>
                <a:spcPts val="0"/>
              </a:spcAft>
              <a:buSzPts val="4000"/>
              <a:buNone/>
              <a:defRPr sz="4000"/>
            </a:lvl9pPr>
          </a:lstStyle>
          <a:p/>
        </p:txBody>
      </p:sp>
      <p:sp>
        <p:nvSpPr>
          <p:cNvPr id="72" name="Google Shape;72;p14"/>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73" name="Google Shape;7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cxnSp>
        <p:nvCxnSpPr>
          <p:cNvPr id="75" name="Google Shape;75;p15"/>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76" name="Google Shape;76;p15"/>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
        <p:nvSpPr>
          <p:cNvPr id="77" name="Google Shape;77;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8" name="Shape 78"/>
        <p:cNvGrpSpPr/>
        <p:nvPr/>
      </p:nvGrpSpPr>
      <p:grpSpPr>
        <a:xfrm>
          <a:off x="0" y="0"/>
          <a:ext cx="0" cy="0"/>
          <a:chOff x="0" y="0"/>
          <a:chExt cx="0" cy="0"/>
        </a:xfrm>
      </p:grpSpPr>
      <p:cxnSp>
        <p:nvCxnSpPr>
          <p:cNvPr id="79" name="Google Shape;79;p1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80" name="Google Shape;80;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81" name="Google Shape;81;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82" name="Google Shape;82;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3" name="Shape 83"/>
        <p:cNvGrpSpPr/>
        <p:nvPr/>
      </p:nvGrpSpPr>
      <p:grpSpPr>
        <a:xfrm>
          <a:off x="0" y="0"/>
          <a:ext cx="0" cy="0"/>
          <a:chOff x="0" y="0"/>
          <a:chExt cx="0" cy="0"/>
        </a:xfrm>
      </p:grpSpPr>
      <p:cxnSp>
        <p:nvCxnSpPr>
          <p:cNvPr id="84" name="Google Shape;84;p17"/>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85" name="Google Shape;85;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86" name="Google Shape;86;p17"/>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7" name="Google Shape;87;p17"/>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8" name="Google Shape;88;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9" name="Shape 89"/>
        <p:cNvGrpSpPr/>
        <p:nvPr/>
      </p:nvGrpSpPr>
      <p:grpSpPr>
        <a:xfrm>
          <a:off x="0" y="0"/>
          <a:ext cx="0" cy="0"/>
          <a:chOff x="0" y="0"/>
          <a:chExt cx="0" cy="0"/>
        </a:xfrm>
      </p:grpSpPr>
      <p:sp>
        <p:nvSpPr>
          <p:cNvPr id="90" name="Google Shape;90;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91" name="Google Shape;91;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92" name="Shape 92"/>
        <p:cNvGrpSpPr/>
        <p:nvPr/>
      </p:nvGrpSpPr>
      <p:grpSpPr>
        <a:xfrm>
          <a:off x="0" y="0"/>
          <a:ext cx="0" cy="0"/>
          <a:chOff x="0" y="0"/>
          <a:chExt cx="0" cy="0"/>
        </a:xfrm>
      </p:grpSpPr>
      <p:cxnSp>
        <p:nvCxnSpPr>
          <p:cNvPr id="93" name="Google Shape;93;p19"/>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94" name="Google Shape;94;p19"/>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95" name="Google Shape;95;p19"/>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96" name="Google Shape;9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97" name="Shape 97"/>
        <p:cNvGrpSpPr/>
        <p:nvPr/>
      </p:nvGrpSpPr>
      <p:grpSpPr>
        <a:xfrm>
          <a:off x="0" y="0"/>
          <a:ext cx="0" cy="0"/>
          <a:chOff x="0" y="0"/>
          <a:chExt cx="0" cy="0"/>
        </a:xfrm>
      </p:grpSpPr>
      <p:sp>
        <p:nvSpPr>
          <p:cNvPr id="98" name="Google Shape;98;p20"/>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99" name="Google Shape;99;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00" name="Shape 100"/>
        <p:cNvGrpSpPr/>
        <p:nvPr/>
      </p:nvGrpSpPr>
      <p:grpSpPr>
        <a:xfrm>
          <a:off x="0" y="0"/>
          <a:ext cx="0" cy="0"/>
          <a:chOff x="0" y="0"/>
          <a:chExt cx="0" cy="0"/>
        </a:xfrm>
      </p:grpSpPr>
      <p:sp>
        <p:nvSpPr>
          <p:cNvPr id="101" name="Google Shape;101;p21"/>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02" name="Google Shape;102;p21"/>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103" name="Google Shape;103;p21"/>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104" name="Google Shape;104;p21"/>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chemeClr val="accent5"/>
              </a:buClr>
              <a:buSzPts val="2100"/>
              <a:buNone/>
              <a:defRPr sz="2100">
                <a:solidFill>
                  <a:schemeClr val="accent5"/>
                </a:solidFill>
              </a:defRPr>
            </a:lvl1pPr>
            <a:lvl2pPr lvl="1" rtl="0" algn="ctr">
              <a:lnSpc>
                <a:spcPct val="100000"/>
              </a:lnSpc>
              <a:spcBef>
                <a:spcPts val="0"/>
              </a:spcBef>
              <a:spcAft>
                <a:spcPts val="0"/>
              </a:spcAft>
              <a:buClr>
                <a:schemeClr val="accent5"/>
              </a:buClr>
              <a:buSzPts val="2100"/>
              <a:buNone/>
              <a:defRPr sz="2100">
                <a:solidFill>
                  <a:schemeClr val="accent5"/>
                </a:solidFill>
              </a:defRPr>
            </a:lvl2pPr>
            <a:lvl3pPr lvl="2" rtl="0" algn="ctr">
              <a:lnSpc>
                <a:spcPct val="100000"/>
              </a:lnSpc>
              <a:spcBef>
                <a:spcPts val="0"/>
              </a:spcBef>
              <a:spcAft>
                <a:spcPts val="0"/>
              </a:spcAft>
              <a:buClr>
                <a:schemeClr val="accent5"/>
              </a:buClr>
              <a:buSzPts val="2100"/>
              <a:buNone/>
              <a:defRPr sz="2100">
                <a:solidFill>
                  <a:schemeClr val="accent5"/>
                </a:solidFill>
              </a:defRPr>
            </a:lvl3pPr>
            <a:lvl4pPr lvl="3" rtl="0" algn="ctr">
              <a:lnSpc>
                <a:spcPct val="100000"/>
              </a:lnSpc>
              <a:spcBef>
                <a:spcPts val="0"/>
              </a:spcBef>
              <a:spcAft>
                <a:spcPts val="0"/>
              </a:spcAft>
              <a:buClr>
                <a:schemeClr val="accent5"/>
              </a:buClr>
              <a:buSzPts val="2100"/>
              <a:buNone/>
              <a:defRPr sz="2100">
                <a:solidFill>
                  <a:schemeClr val="accent5"/>
                </a:solidFill>
              </a:defRPr>
            </a:lvl4pPr>
            <a:lvl5pPr lvl="4" rtl="0" algn="ctr">
              <a:lnSpc>
                <a:spcPct val="100000"/>
              </a:lnSpc>
              <a:spcBef>
                <a:spcPts val="0"/>
              </a:spcBef>
              <a:spcAft>
                <a:spcPts val="0"/>
              </a:spcAft>
              <a:buClr>
                <a:schemeClr val="accent5"/>
              </a:buClr>
              <a:buSzPts val="2100"/>
              <a:buNone/>
              <a:defRPr sz="2100">
                <a:solidFill>
                  <a:schemeClr val="accent5"/>
                </a:solidFill>
              </a:defRPr>
            </a:lvl5pPr>
            <a:lvl6pPr lvl="5" rtl="0" algn="ctr">
              <a:lnSpc>
                <a:spcPct val="100000"/>
              </a:lnSpc>
              <a:spcBef>
                <a:spcPts val="0"/>
              </a:spcBef>
              <a:spcAft>
                <a:spcPts val="0"/>
              </a:spcAft>
              <a:buClr>
                <a:schemeClr val="accent5"/>
              </a:buClr>
              <a:buSzPts val="2100"/>
              <a:buNone/>
              <a:defRPr sz="2100">
                <a:solidFill>
                  <a:schemeClr val="accent5"/>
                </a:solidFill>
              </a:defRPr>
            </a:lvl6pPr>
            <a:lvl7pPr lvl="6" rtl="0" algn="ctr">
              <a:lnSpc>
                <a:spcPct val="100000"/>
              </a:lnSpc>
              <a:spcBef>
                <a:spcPts val="0"/>
              </a:spcBef>
              <a:spcAft>
                <a:spcPts val="0"/>
              </a:spcAft>
              <a:buClr>
                <a:schemeClr val="accent5"/>
              </a:buClr>
              <a:buSzPts val="2100"/>
              <a:buNone/>
              <a:defRPr sz="2100">
                <a:solidFill>
                  <a:schemeClr val="accent5"/>
                </a:solidFill>
              </a:defRPr>
            </a:lvl7pPr>
            <a:lvl8pPr lvl="7" rtl="0" algn="ctr">
              <a:lnSpc>
                <a:spcPct val="100000"/>
              </a:lnSpc>
              <a:spcBef>
                <a:spcPts val="0"/>
              </a:spcBef>
              <a:spcAft>
                <a:spcPts val="0"/>
              </a:spcAft>
              <a:buClr>
                <a:schemeClr val="accent5"/>
              </a:buClr>
              <a:buSzPts val="2100"/>
              <a:buNone/>
              <a:defRPr sz="2100">
                <a:solidFill>
                  <a:schemeClr val="accent5"/>
                </a:solidFill>
              </a:defRPr>
            </a:lvl8pPr>
            <a:lvl9pPr lvl="8" rtl="0"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105" name="Google Shape;105;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06" name="Google Shape;106;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cxnSp>
        <p:nvCxnSpPr>
          <p:cNvPr id="19" name="Google Shape;19;p3"/>
          <p:cNvCxnSpPr/>
          <p:nvPr/>
        </p:nvCxnSpPr>
        <p:spPr>
          <a:xfrm>
            <a:off x="4359602" y="2817464"/>
            <a:ext cx="424800" cy="0"/>
          </a:xfrm>
          <a:prstGeom prst="straightConnector1">
            <a:avLst/>
          </a:prstGeom>
          <a:noFill/>
          <a:ln cap="flat" cmpd="sng" w="38100">
            <a:solidFill>
              <a:schemeClr val="accent5"/>
            </a:solidFill>
            <a:prstDash val="solid"/>
            <a:round/>
            <a:headEnd len="sm" w="sm" type="none"/>
            <a:tailEnd len="sm" w="sm" type="none"/>
          </a:ln>
        </p:spPr>
      </p:cxnSp>
      <p:sp>
        <p:nvSpPr>
          <p:cNvPr id="20" name="Google Shape;20;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21" name="Google Shape;21;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7" name="Shape 107"/>
        <p:cNvGrpSpPr/>
        <p:nvPr/>
      </p:nvGrpSpPr>
      <p:grpSpPr>
        <a:xfrm>
          <a:off x="0" y="0"/>
          <a:ext cx="0" cy="0"/>
          <a:chOff x="0" y="0"/>
          <a:chExt cx="0" cy="0"/>
        </a:xfrm>
      </p:grpSpPr>
      <p:sp>
        <p:nvSpPr>
          <p:cNvPr id="108" name="Google Shape;108;p22"/>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109" name="Google Shape;109;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0" name="Shape 110"/>
        <p:cNvGrpSpPr/>
        <p:nvPr/>
      </p:nvGrpSpPr>
      <p:grpSpPr>
        <a:xfrm>
          <a:off x="0" y="0"/>
          <a:ext cx="0" cy="0"/>
          <a:chOff x="0" y="0"/>
          <a:chExt cx="0" cy="0"/>
        </a:xfrm>
      </p:grpSpPr>
      <p:sp>
        <p:nvSpPr>
          <p:cNvPr id="111" name="Google Shape;111;p2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3"/>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5"/>
              </a:buClr>
              <a:buSzPts val="13000"/>
              <a:buNone/>
              <a:defRPr sz="13000">
                <a:solidFill>
                  <a:schemeClr val="accent5"/>
                </a:solidFill>
              </a:defRPr>
            </a:lvl1pPr>
            <a:lvl2pPr lvl="1" rtl="0" algn="ctr">
              <a:spcBef>
                <a:spcPts val="0"/>
              </a:spcBef>
              <a:spcAft>
                <a:spcPts val="0"/>
              </a:spcAft>
              <a:buClr>
                <a:schemeClr val="accent5"/>
              </a:buClr>
              <a:buSzPts val="13000"/>
              <a:buNone/>
              <a:defRPr sz="13000">
                <a:solidFill>
                  <a:schemeClr val="accent5"/>
                </a:solidFill>
              </a:defRPr>
            </a:lvl2pPr>
            <a:lvl3pPr lvl="2" rtl="0" algn="ctr">
              <a:spcBef>
                <a:spcPts val="0"/>
              </a:spcBef>
              <a:spcAft>
                <a:spcPts val="0"/>
              </a:spcAft>
              <a:buClr>
                <a:schemeClr val="accent5"/>
              </a:buClr>
              <a:buSzPts val="13000"/>
              <a:buNone/>
              <a:defRPr sz="13000">
                <a:solidFill>
                  <a:schemeClr val="accent5"/>
                </a:solidFill>
              </a:defRPr>
            </a:lvl3pPr>
            <a:lvl4pPr lvl="3" rtl="0" algn="ctr">
              <a:spcBef>
                <a:spcPts val="0"/>
              </a:spcBef>
              <a:spcAft>
                <a:spcPts val="0"/>
              </a:spcAft>
              <a:buClr>
                <a:schemeClr val="accent5"/>
              </a:buClr>
              <a:buSzPts val="13000"/>
              <a:buNone/>
              <a:defRPr sz="13000">
                <a:solidFill>
                  <a:schemeClr val="accent5"/>
                </a:solidFill>
              </a:defRPr>
            </a:lvl4pPr>
            <a:lvl5pPr lvl="4" rtl="0" algn="ctr">
              <a:spcBef>
                <a:spcPts val="0"/>
              </a:spcBef>
              <a:spcAft>
                <a:spcPts val="0"/>
              </a:spcAft>
              <a:buClr>
                <a:schemeClr val="accent5"/>
              </a:buClr>
              <a:buSzPts val="13000"/>
              <a:buNone/>
              <a:defRPr sz="13000">
                <a:solidFill>
                  <a:schemeClr val="accent5"/>
                </a:solidFill>
              </a:defRPr>
            </a:lvl5pPr>
            <a:lvl6pPr lvl="5" rtl="0" algn="ctr">
              <a:spcBef>
                <a:spcPts val="0"/>
              </a:spcBef>
              <a:spcAft>
                <a:spcPts val="0"/>
              </a:spcAft>
              <a:buClr>
                <a:schemeClr val="accent5"/>
              </a:buClr>
              <a:buSzPts val="13000"/>
              <a:buNone/>
              <a:defRPr sz="13000">
                <a:solidFill>
                  <a:schemeClr val="accent5"/>
                </a:solidFill>
              </a:defRPr>
            </a:lvl6pPr>
            <a:lvl7pPr lvl="6" rtl="0" algn="ctr">
              <a:spcBef>
                <a:spcPts val="0"/>
              </a:spcBef>
              <a:spcAft>
                <a:spcPts val="0"/>
              </a:spcAft>
              <a:buClr>
                <a:schemeClr val="accent5"/>
              </a:buClr>
              <a:buSzPts val="13000"/>
              <a:buNone/>
              <a:defRPr sz="13000">
                <a:solidFill>
                  <a:schemeClr val="accent5"/>
                </a:solidFill>
              </a:defRPr>
            </a:lvl7pPr>
            <a:lvl8pPr lvl="7" rtl="0" algn="ctr">
              <a:spcBef>
                <a:spcPts val="0"/>
              </a:spcBef>
              <a:spcAft>
                <a:spcPts val="0"/>
              </a:spcAft>
              <a:buClr>
                <a:schemeClr val="accent5"/>
              </a:buClr>
              <a:buSzPts val="13000"/>
              <a:buNone/>
              <a:defRPr sz="13000">
                <a:solidFill>
                  <a:schemeClr val="accent5"/>
                </a:solidFill>
              </a:defRPr>
            </a:lvl8pPr>
            <a:lvl9pPr lvl="8" rtl="0" algn="ctr">
              <a:spcBef>
                <a:spcPts val="0"/>
              </a:spcBef>
              <a:spcAft>
                <a:spcPts val="0"/>
              </a:spcAft>
              <a:buClr>
                <a:schemeClr val="accent5"/>
              </a:buClr>
              <a:buSzPts val="13000"/>
              <a:buNone/>
              <a:defRPr sz="13000">
                <a:solidFill>
                  <a:schemeClr val="accent5"/>
                </a:solidFill>
              </a:defRPr>
            </a:lvl9pPr>
          </a:lstStyle>
          <a:p>
            <a:r>
              <a:t>xx%</a:t>
            </a:r>
          </a:p>
        </p:txBody>
      </p:sp>
      <p:sp>
        <p:nvSpPr>
          <p:cNvPr id="113" name="Google Shape;113;p23"/>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14" name="Google Shape;11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5" name="Shape 115"/>
        <p:cNvGrpSpPr/>
        <p:nvPr/>
      </p:nvGrpSpPr>
      <p:grpSpPr>
        <a:xfrm>
          <a:off x="0" y="0"/>
          <a:ext cx="0" cy="0"/>
          <a:chOff x="0" y="0"/>
          <a:chExt cx="0" cy="0"/>
        </a:xfrm>
      </p:grpSpPr>
      <p:sp>
        <p:nvSpPr>
          <p:cNvPr id="116" name="Google Shape;116;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cxnSp>
        <p:nvCxnSpPr>
          <p:cNvPr id="23" name="Google Shape;23;p4"/>
          <p:cNvCxnSpPr/>
          <p:nvPr/>
        </p:nvCxnSpPr>
        <p:spPr>
          <a:xfrm>
            <a:off x="492563" y="1260284"/>
            <a:ext cx="424800" cy="0"/>
          </a:xfrm>
          <a:prstGeom prst="straightConnector1">
            <a:avLst/>
          </a:prstGeom>
          <a:noFill/>
          <a:ln cap="flat" cmpd="sng" w="38100">
            <a:solidFill>
              <a:schemeClr val="accent5"/>
            </a:solidFill>
            <a:prstDash val="solid"/>
            <a:round/>
            <a:headEnd len="sm" w="sm" type="none"/>
            <a:tailEnd len="sm" w="sm" type="none"/>
          </a:ln>
        </p:spPr>
      </p:cxnSp>
      <p:sp>
        <p:nvSpPr>
          <p:cNvPr id="24" name="Google Shape;24;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92563" y="1260284"/>
            <a:ext cx="424800" cy="0"/>
          </a:xfrm>
          <a:prstGeom prst="straightConnector1">
            <a:avLst/>
          </a:prstGeom>
          <a:noFill/>
          <a:ln cap="flat" cmpd="sng" w="38100">
            <a:solidFill>
              <a:schemeClr val="accent2"/>
            </a:solidFill>
            <a:prstDash val="solid"/>
            <a:round/>
            <a:headEnd len="sm" w="sm" type="none"/>
            <a:tailEnd len="sm" w="sm" type="none"/>
          </a:ln>
        </p:spPr>
      </p:cxnSp>
      <p:sp>
        <p:nvSpPr>
          <p:cNvPr id="29" name="Google Shape;29;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89218" y="1412277"/>
            <a:ext cx="331500" cy="0"/>
          </a:xfrm>
          <a:prstGeom prst="straightConnector1">
            <a:avLst/>
          </a:prstGeom>
          <a:noFill/>
          <a:ln cap="flat" cmpd="sng" w="38100">
            <a:solidFill>
              <a:schemeClr val="accent2"/>
            </a:solidFill>
            <a:prstDash val="solid"/>
            <a:round/>
            <a:headEnd len="sm" w="sm" type="none"/>
            <a:tailEnd len="sm" w="sm" type="none"/>
          </a:ln>
        </p:spPr>
      </p:cxnSp>
      <p:sp>
        <p:nvSpPr>
          <p:cNvPr id="38" name="Google Shape;38;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6" name="Google Shape;46;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7" name="Google Shape;47;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8" name="Google Shape;48;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9" name="Google Shape;4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50" name="Google Shape;5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1" name="Shape 51"/>
        <p:cNvGrpSpPr/>
        <p:nvPr/>
      </p:nvGrpSpPr>
      <p:grpSpPr>
        <a:xfrm>
          <a:off x="0" y="0"/>
          <a:ext cx="0" cy="0"/>
          <a:chOff x="0" y="0"/>
          <a:chExt cx="0" cy="0"/>
        </a:xfrm>
      </p:grpSpPr>
      <p:sp>
        <p:nvSpPr>
          <p:cNvPr id="52" name="Google Shape;52;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3.xml"/><Relationship Id="rId12" Type="http://schemas.openxmlformats.org/officeDocument/2006/relationships/slideLayout" Target="../slideLayouts/slideLayout22.xml"/><Relationship Id="rId1" Type="http://schemas.openxmlformats.org/officeDocument/2006/relationships/image" Target="../media/image2.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7866701" y="139300"/>
            <a:ext cx="1154452" cy="491000"/>
          </a:xfrm>
          <a:prstGeom prst="rect">
            <a:avLst/>
          </a:prstGeom>
          <a:noFill/>
          <a:ln>
            <a:noFill/>
          </a:ln>
        </p:spPr>
      </p:pic>
      <p:sp>
        <p:nvSpPr>
          <p:cNvPr id="10" name="Google Shape;10;p1"/>
          <p:cNvSpPr/>
          <p:nvPr/>
        </p:nvSpPr>
        <p:spPr>
          <a:xfrm>
            <a:off x="135975" y="139301"/>
            <a:ext cx="1154469" cy="238049"/>
          </a:xfrm>
          <a:prstGeom prst="rect">
            <a:avLst/>
          </a:prstGeom>
        </p:spPr>
        <p:txBody>
          <a:bodyPr>
            <a:prstTxWarp prst="textPlain"/>
          </a:bodyPr>
          <a:lstStyle/>
          <a:p>
            <a:pPr lvl="0" algn="ctr"/>
            <a:r>
              <a:rPr b="0" i="0">
                <a:ln>
                  <a:noFill/>
                </a:ln>
                <a:solidFill>
                  <a:srgbClr val="F3F3F3">
                    <a:alpha val="6700"/>
                  </a:srgbClr>
                </a:solidFill>
                <a:latin typeface="Arial"/>
              </a:rPr>
              <a:t>Modified by: </a:t>
            </a:r>
            <a:br>
              <a:rPr b="0" i="0">
                <a:ln>
                  <a:noFill/>
                </a:ln>
                <a:solidFill>
                  <a:srgbClr val="F3F3F3">
                    <a:alpha val="6700"/>
                  </a:srgbClr>
                </a:solidFill>
                <a:latin typeface="Arial"/>
              </a:rPr>
            </a:br>
            <a:r>
              <a:rPr b="0" i="0">
                <a:ln>
                  <a:noFill/>
                </a:ln>
                <a:solidFill>
                  <a:srgbClr val="F3F3F3">
                    <a:alpha val="6700"/>
                  </a:srgbClr>
                </a:solidFill>
                <a:latin typeface="Arial"/>
              </a:rPr>
              <a:t>Caleb Nunes</a:t>
            </a: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61" name="Shape 61"/>
        <p:cNvGrpSpPr/>
        <p:nvPr/>
      </p:nvGrpSpPr>
      <p:grpSpPr>
        <a:xfrm>
          <a:off x="0" y="0"/>
          <a:ext cx="0" cy="0"/>
          <a:chOff x="0" y="0"/>
          <a:chExt cx="0" cy="0"/>
        </a:xfrm>
      </p:grpSpPr>
      <p:sp>
        <p:nvSpPr>
          <p:cNvPr id="62" name="Google Shape;62;p13"/>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63" name="Google Shape;63;p13"/>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rtl="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rtl="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64" name="Google Shape;6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1"/>
                </a:solidFill>
                <a:latin typeface="Roboto"/>
                <a:ea typeface="Roboto"/>
                <a:cs typeface="Roboto"/>
                <a:sym typeface="Roboto"/>
              </a:defRPr>
            </a:lvl1pPr>
            <a:lvl2pPr lvl="1" rtl="0" algn="r">
              <a:buNone/>
              <a:defRPr sz="1000">
                <a:solidFill>
                  <a:schemeClr val="dk1"/>
                </a:solidFill>
                <a:latin typeface="Roboto"/>
                <a:ea typeface="Roboto"/>
                <a:cs typeface="Roboto"/>
                <a:sym typeface="Roboto"/>
              </a:defRPr>
            </a:lvl2pPr>
            <a:lvl3pPr lvl="2" rtl="0" algn="r">
              <a:buNone/>
              <a:defRPr sz="1000">
                <a:solidFill>
                  <a:schemeClr val="dk1"/>
                </a:solidFill>
                <a:latin typeface="Roboto"/>
                <a:ea typeface="Roboto"/>
                <a:cs typeface="Roboto"/>
                <a:sym typeface="Roboto"/>
              </a:defRPr>
            </a:lvl3pPr>
            <a:lvl4pPr lvl="3" rtl="0" algn="r">
              <a:buNone/>
              <a:defRPr sz="1000">
                <a:solidFill>
                  <a:schemeClr val="dk1"/>
                </a:solidFill>
                <a:latin typeface="Roboto"/>
                <a:ea typeface="Roboto"/>
                <a:cs typeface="Roboto"/>
                <a:sym typeface="Roboto"/>
              </a:defRPr>
            </a:lvl4pPr>
            <a:lvl5pPr lvl="4" rtl="0" algn="r">
              <a:buNone/>
              <a:defRPr sz="1000">
                <a:solidFill>
                  <a:schemeClr val="dk1"/>
                </a:solidFill>
                <a:latin typeface="Roboto"/>
                <a:ea typeface="Roboto"/>
                <a:cs typeface="Roboto"/>
                <a:sym typeface="Roboto"/>
              </a:defRPr>
            </a:lvl5pPr>
            <a:lvl6pPr lvl="5" rtl="0" algn="r">
              <a:buNone/>
              <a:defRPr sz="1000">
                <a:solidFill>
                  <a:schemeClr val="dk1"/>
                </a:solidFill>
                <a:latin typeface="Roboto"/>
                <a:ea typeface="Roboto"/>
                <a:cs typeface="Roboto"/>
                <a:sym typeface="Roboto"/>
              </a:defRPr>
            </a:lvl6pPr>
            <a:lvl7pPr lvl="6" rtl="0" algn="r">
              <a:buNone/>
              <a:defRPr sz="1000">
                <a:solidFill>
                  <a:schemeClr val="dk1"/>
                </a:solidFill>
                <a:latin typeface="Roboto"/>
                <a:ea typeface="Roboto"/>
                <a:cs typeface="Roboto"/>
                <a:sym typeface="Roboto"/>
              </a:defRPr>
            </a:lvl7pPr>
            <a:lvl8pPr lvl="7" rtl="0" algn="r">
              <a:buNone/>
              <a:defRPr sz="1000">
                <a:solidFill>
                  <a:schemeClr val="dk1"/>
                </a:solidFill>
                <a:latin typeface="Roboto"/>
                <a:ea typeface="Roboto"/>
                <a:cs typeface="Roboto"/>
                <a:sym typeface="Roboto"/>
              </a:defRPr>
            </a:lvl8pPr>
            <a:lvl9pPr lvl="8" rtl="0"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pic>
        <p:nvPicPr>
          <p:cNvPr id="65" name="Google Shape;65;p13"/>
          <p:cNvPicPr preferRelativeResize="0"/>
          <p:nvPr/>
        </p:nvPicPr>
        <p:blipFill>
          <a:blip r:embed="rId1">
            <a:alphaModFix/>
          </a:blip>
          <a:stretch>
            <a:fillRect/>
          </a:stretch>
        </p:blipFill>
        <p:spPr>
          <a:xfrm>
            <a:off x="7830725" y="88800"/>
            <a:ext cx="1190426" cy="506275"/>
          </a:xfrm>
          <a:prstGeom prst="rect">
            <a:avLst/>
          </a:prstGeom>
          <a:noFill/>
          <a:ln>
            <a:noFill/>
          </a:ln>
        </p:spPr>
      </p:pic>
      <p:sp>
        <p:nvSpPr>
          <p:cNvPr id="66" name="Google Shape;66;p13"/>
          <p:cNvSpPr/>
          <p:nvPr/>
        </p:nvSpPr>
        <p:spPr>
          <a:xfrm>
            <a:off x="135975" y="139301"/>
            <a:ext cx="1154469" cy="238049"/>
          </a:xfrm>
          <a:prstGeom prst="rect">
            <a:avLst/>
          </a:prstGeom>
        </p:spPr>
        <p:txBody>
          <a:bodyPr>
            <a:prstTxWarp prst="textPlain"/>
          </a:bodyPr>
          <a:lstStyle/>
          <a:p>
            <a:pPr lvl="0" algn="ctr"/>
            <a:r>
              <a:rPr b="0" i="0">
                <a:ln>
                  <a:noFill/>
                </a:ln>
                <a:solidFill>
                  <a:srgbClr val="F3F3F3">
                    <a:alpha val="6700"/>
                  </a:srgbClr>
                </a:solidFill>
                <a:latin typeface="Arial"/>
              </a:rPr>
              <a:t>Modified by: </a:t>
            </a:r>
            <a:br>
              <a:rPr b="0" i="0">
                <a:ln>
                  <a:noFill/>
                </a:ln>
                <a:solidFill>
                  <a:srgbClr val="F3F3F3">
                    <a:alpha val="6700"/>
                  </a:srgbClr>
                </a:solidFill>
                <a:latin typeface="Arial"/>
              </a:rPr>
            </a:br>
            <a:r>
              <a:rPr b="0" i="0">
                <a:ln>
                  <a:noFill/>
                </a:ln>
                <a:solidFill>
                  <a:srgbClr val="F3F3F3">
                    <a:alpha val="6700"/>
                  </a:srgbClr>
                </a:solidFill>
                <a:latin typeface="Arial"/>
              </a:rPr>
              <a:t>Caleb Nunes</a:t>
            </a: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8.xml"/><Relationship Id="rId3" Type="http://schemas.openxmlformats.org/officeDocument/2006/relationships/hyperlink" Target="https://tacsports.ca/incident"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 Id="rId3" Type="http://schemas.openxmlformats.org/officeDocument/2006/relationships/hyperlink" Target="https://forms.gle/Gug6GMUJfDhKitUF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docs.google.com/document/u/0/d/1qu6OTNziUjqVRXHoTmJOmkup7KIuxrx0M3lu_5bKOEk/edi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5"/>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TAC Sports Group Training -Module 2 </a:t>
            </a:r>
            <a:endParaRPr/>
          </a:p>
        </p:txBody>
      </p:sp>
      <p:sp>
        <p:nvSpPr>
          <p:cNvPr id="122" name="Google Shape;122;p25"/>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Camp Operational Excellence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Before Care</a:t>
            </a:r>
            <a:endParaRPr/>
          </a:p>
        </p:txBody>
      </p:sp>
      <p:sp>
        <p:nvSpPr>
          <p:cNvPr id="177" name="Google Shape;177;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Before Care Begins at 8:00 AM</a:t>
            </a:r>
            <a:endParaRPr/>
          </a:p>
          <a:p>
            <a:pPr indent="-323850" lvl="0" marL="457200" rtl="0" algn="l">
              <a:spcBef>
                <a:spcPts val="1600"/>
              </a:spcBef>
              <a:spcAft>
                <a:spcPts val="0"/>
              </a:spcAft>
              <a:buSzPts val="1500"/>
              <a:buChar char="●"/>
            </a:pPr>
            <a:r>
              <a:rPr lang="en" sz="1500"/>
              <a:t>Scheduled coaches should arrive at 7:45 PM to set up games/activities</a:t>
            </a:r>
            <a:endParaRPr sz="1500"/>
          </a:p>
          <a:p>
            <a:pPr indent="-330200" lvl="0" marL="457200" rtl="0" algn="l">
              <a:spcBef>
                <a:spcPts val="1000"/>
              </a:spcBef>
              <a:spcAft>
                <a:spcPts val="1000"/>
              </a:spcAft>
              <a:buSzPts val="1600"/>
              <a:buChar char="●"/>
            </a:pPr>
            <a:r>
              <a:rPr lang="en" sz="1600"/>
              <a:t>E</a:t>
            </a:r>
            <a:r>
              <a:rPr lang="en" sz="1600"/>
              <a:t>ach coach will be responsible for 2 extended care shifts</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Coaches Arrival </a:t>
            </a:r>
            <a:endParaRPr/>
          </a:p>
        </p:txBody>
      </p:sp>
      <p:sp>
        <p:nvSpPr>
          <p:cNvPr id="183" name="Google Shape;183;p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500"/>
              <a:t>8:</a:t>
            </a:r>
            <a:r>
              <a:rPr b="1" lang="en" sz="1500"/>
              <a:t>1</a:t>
            </a:r>
            <a:r>
              <a:rPr b="1" lang="en" sz="1500"/>
              <a:t>5 - 8:30 -  Coaches arrival (First Day of Camp 7:00 am Arrival)</a:t>
            </a:r>
            <a:endParaRPr b="1" sz="1500"/>
          </a:p>
          <a:p>
            <a:pPr indent="-317500" lvl="0" marL="457200" rtl="0" algn="l">
              <a:spcBef>
                <a:spcPts val="1000"/>
              </a:spcBef>
              <a:spcAft>
                <a:spcPts val="0"/>
              </a:spcAft>
              <a:buSzPts val="1400"/>
              <a:buChar char="❖"/>
            </a:pPr>
            <a:r>
              <a:rPr lang="en" sz="1400"/>
              <a:t>Check in with Coordinator and/or Site Admin</a:t>
            </a:r>
            <a:endParaRPr sz="1400"/>
          </a:p>
          <a:p>
            <a:pPr indent="-317500" lvl="0" marL="457200" rtl="0" algn="l">
              <a:spcBef>
                <a:spcPts val="1000"/>
              </a:spcBef>
              <a:spcAft>
                <a:spcPts val="0"/>
              </a:spcAft>
              <a:buSzPts val="1400"/>
              <a:buChar char="❖"/>
            </a:pPr>
            <a:r>
              <a:rPr lang="en" sz="1400"/>
              <a:t>Help bring equipment, water jugs, materials etc.. to all activities for each activity (Not just your own)</a:t>
            </a:r>
            <a:endParaRPr sz="1400"/>
          </a:p>
          <a:p>
            <a:pPr indent="-317500" lvl="1" marL="914400" rtl="0" algn="l">
              <a:spcBef>
                <a:spcPts val="1000"/>
              </a:spcBef>
              <a:spcAft>
                <a:spcPts val="0"/>
              </a:spcAft>
              <a:buSzPts val="1400"/>
              <a:buChar char="➢"/>
            </a:pPr>
            <a:r>
              <a:rPr lang="en" sz="1400"/>
              <a:t>Sweep all areas for any hazards</a:t>
            </a:r>
            <a:endParaRPr sz="1400"/>
          </a:p>
          <a:p>
            <a:pPr indent="-317500" lvl="0" marL="457200" rtl="0" algn="l">
              <a:spcBef>
                <a:spcPts val="1000"/>
              </a:spcBef>
              <a:spcAft>
                <a:spcPts val="0"/>
              </a:spcAft>
              <a:buSzPts val="1400"/>
              <a:buChar char="❖"/>
            </a:pPr>
            <a:r>
              <a:rPr lang="en" sz="1400"/>
              <a:t>Review days attendance and lesson plan</a:t>
            </a:r>
            <a:endParaRPr sz="1400"/>
          </a:p>
          <a:p>
            <a:pPr indent="-317500" lvl="0" marL="457200" rtl="0" algn="l">
              <a:spcBef>
                <a:spcPts val="1000"/>
              </a:spcBef>
              <a:spcAft>
                <a:spcPts val="0"/>
              </a:spcAft>
              <a:buSzPts val="1400"/>
              <a:buChar char="❖"/>
            </a:pPr>
            <a:r>
              <a:rPr lang="en" sz="1400"/>
              <a:t>Begin Setting up group activities, area and equipment</a:t>
            </a:r>
            <a:endParaRPr sz="1400"/>
          </a:p>
          <a:p>
            <a:pPr indent="-317500" lvl="0" marL="457200" rtl="0" algn="l">
              <a:spcBef>
                <a:spcPts val="1000"/>
              </a:spcBef>
              <a:spcAft>
                <a:spcPts val="0"/>
              </a:spcAft>
              <a:buSzPts val="1400"/>
              <a:buChar char="❖"/>
            </a:pPr>
            <a:r>
              <a:rPr lang="en" sz="1400"/>
              <a:t>Set up activity area to execute days lesson plan</a:t>
            </a:r>
            <a:endParaRPr sz="1400"/>
          </a:p>
          <a:p>
            <a:pPr indent="0" lvl="0" marL="0" rtl="0" algn="l">
              <a:spcBef>
                <a:spcPts val="1000"/>
              </a:spcBef>
              <a:spcAft>
                <a:spcPts val="0"/>
              </a:spcAft>
              <a:buNone/>
            </a:pPr>
            <a:r>
              <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Sign In Begins</a:t>
            </a:r>
            <a:endParaRPr/>
          </a:p>
        </p:txBody>
      </p:sp>
      <p:sp>
        <p:nvSpPr>
          <p:cNvPr id="189" name="Google Shape;189;p3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8:45 - Sign In Begins</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Everyone assumes their assigned role for sign in</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Sign in Table</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Floater</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Gym Staff/Activity Specific area (Running Group Games)</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Merchandise Table (Monday Morning)</a:t>
            </a:r>
            <a:endParaRPr sz="1300">
              <a:latin typeface="Arial"/>
              <a:ea typeface="Arial"/>
              <a:cs typeface="Arial"/>
              <a:sym typeface="Arial"/>
            </a:endParaRPr>
          </a:p>
          <a:p>
            <a:pPr indent="0" lvl="0" marL="0" rtl="0" algn="l">
              <a:lnSpc>
                <a:spcPct val="100000"/>
              </a:lnSpc>
              <a:spcBef>
                <a:spcPts val="1000"/>
              </a:spcBef>
              <a:spcAft>
                <a:spcPts val="0"/>
              </a:spcAft>
              <a:buNone/>
            </a:pPr>
            <a:r>
              <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300">
                <a:latin typeface="Arial"/>
                <a:ea typeface="Arial"/>
                <a:cs typeface="Arial"/>
                <a:sym typeface="Arial"/>
              </a:rPr>
              <a:t>BRING ALL THE ENERGY YOU CAN! </a:t>
            </a:r>
            <a:endParaRPr b="1" sz="1300">
              <a:latin typeface="Arial"/>
              <a:ea typeface="Arial"/>
              <a:cs typeface="Arial"/>
              <a:sym typeface="Arial"/>
            </a:endParaRPr>
          </a:p>
          <a:p>
            <a:pPr indent="0" lvl="0" marL="0" rtl="0" algn="l">
              <a:lnSpc>
                <a:spcPct val="100000"/>
              </a:lnSpc>
              <a:spcBef>
                <a:spcPts val="1000"/>
              </a:spcBef>
              <a:spcAft>
                <a:spcPts val="0"/>
              </a:spcAft>
              <a:buNone/>
            </a:pPr>
            <a:r>
              <a:t/>
            </a:r>
            <a:endParaRPr b="1" sz="1300">
              <a:latin typeface="Arial"/>
              <a:ea typeface="Arial"/>
              <a:cs typeface="Arial"/>
              <a:sym typeface="Arial"/>
            </a:endParaRPr>
          </a:p>
          <a:p>
            <a:pPr indent="0" lvl="0" marL="0" rtl="0" algn="l">
              <a:lnSpc>
                <a:spcPct val="100000"/>
              </a:lnSpc>
              <a:spcBef>
                <a:spcPts val="1000"/>
              </a:spcBef>
              <a:spcAft>
                <a:spcPts val="1000"/>
              </a:spcAft>
              <a:buNone/>
            </a:pPr>
            <a:r>
              <a:rPr b="1" lang="en" sz="1300">
                <a:latin typeface="Arial"/>
                <a:ea typeface="Arial"/>
                <a:cs typeface="Arial"/>
                <a:sym typeface="Arial"/>
              </a:rPr>
              <a:t>We want to greet campers like they are our long lost friends!</a:t>
            </a:r>
            <a:endParaRPr b="1" sz="13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Session # </a:t>
            </a:r>
            <a:r>
              <a:rPr lang="en"/>
              <a:t>1</a:t>
            </a:r>
            <a:endParaRPr/>
          </a:p>
        </p:txBody>
      </p:sp>
      <p:sp>
        <p:nvSpPr>
          <p:cNvPr id="195" name="Google Shape;195;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9:</a:t>
            </a:r>
            <a:r>
              <a:rPr b="1" lang="en" sz="1500">
                <a:latin typeface="Arial"/>
                <a:ea typeface="Arial"/>
                <a:cs typeface="Arial"/>
                <a:sym typeface="Arial"/>
              </a:rPr>
              <a:t>1</a:t>
            </a:r>
            <a:r>
              <a:rPr b="1" lang="en" sz="1500">
                <a:latin typeface="Arial"/>
                <a:ea typeface="Arial"/>
                <a:cs typeface="Arial"/>
                <a:sym typeface="Arial"/>
              </a:rPr>
              <a:t>5 - </a:t>
            </a:r>
            <a:r>
              <a:rPr b="1" lang="en" sz="1500">
                <a:latin typeface="Arial"/>
                <a:ea typeface="Arial"/>
                <a:cs typeface="Arial"/>
                <a:sym typeface="Arial"/>
              </a:rPr>
              <a:t>1</a:t>
            </a:r>
            <a:r>
              <a:rPr b="1" lang="en" sz="1500">
                <a:latin typeface="Arial"/>
                <a:ea typeface="Arial"/>
                <a:cs typeface="Arial"/>
                <a:sym typeface="Arial"/>
              </a:rPr>
              <a:t>st Session Begins</a:t>
            </a:r>
            <a:endParaRPr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Coordinator, Site Admin and/or designated coach takes over the Sign in Table.</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Coaches join their groups, go over rules and plans + begin executing their lesson plans</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General rules should be discussed at the beginning of each day. </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Monday Morning:</a:t>
            </a:r>
            <a:endParaRPr b="1" sz="15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lang="en" sz="1300">
                <a:latin typeface="Arial"/>
                <a:ea typeface="Arial"/>
                <a:cs typeface="Arial"/>
                <a:sym typeface="Arial"/>
              </a:rPr>
              <a:t>It is important to take care of introductions of coaches and campers, Discuss and outline all the rules and expectations of the camp ie; STARS, Washroom breaks, snack breaks, acceptable behavior and 5 Star Development Map.</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lang="en" sz="1300">
                <a:latin typeface="Arial"/>
                <a:ea typeface="Arial"/>
                <a:cs typeface="Arial"/>
                <a:sym typeface="Arial"/>
              </a:rPr>
              <a:t>Identify allergies, dietary restrictions and other needs of campers; Any Camper with an allergy should have a photo taken of them and posted in the locations Whatsapp group chat so all staff members can Identify them</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lang="en" sz="1300">
                <a:latin typeface="Arial"/>
                <a:ea typeface="Arial"/>
                <a:cs typeface="Arial"/>
                <a:sym typeface="Arial"/>
              </a:rPr>
              <a:t>Names should be placed on the Star of their TAC Camp Shirt</a:t>
            </a:r>
            <a:endParaRPr sz="1300">
              <a:latin typeface="Arial"/>
              <a:ea typeface="Arial"/>
              <a:cs typeface="Arial"/>
              <a:sym typeface="Arial"/>
            </a:endParaRPr>
          </a:p>
          <a:p>
            <a:pPr indent="0" lvl="0" marL="0" rtl="0" algn="l">
              <a:spcBef>
                <a:spcPts val="1000"/>
              </a:spcBef>
              <a:spcAft>
                <a:spcPts val="0"/>
              </a:spcAft>
              <a:buNone/>
            </a:pPr>
            <a:r>
              <a:t/>
            </a:r>
            <a:endParaRPr b="1" sz="1300"/>
          </a:p>
          <a:p>
            <a:pPr indent="0" lvl="0" marL="0" rtl="0" algn="l">
              <a:spcBef>
                <a:spcPts val="1000"/>
              </a:spcBef>
              <a:spcAft>
                <a:spcPts val="0"/>
              </a:spcAft>
              <a:buNone/>
            </a:pPr>
            <a:r>
              <a:t/>
            </a:r>
            <a:endParaRPr sz="1400"/>
          </a:p>
          <a:p>
            <a:pPr indent="0" lvl="0" marL="0" rtl="0" algn="l">
              <a:spcBef>
                <a:spcPts val="0"/>
              </a:spcBef>
              <a:spcAft>
                <a:spcPts val="0"/>
              </a:spcAft>
              <a:buNone/>
            </a:pPr>
            <a:r>
              <a:t/>
            </a:r>
            <a:endParaRPr sz="1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AM Snack</a:t>
            </a:r>
            <a:endParaRPr/>
          </a:p>
        </p:txBody>
      </p:sp>
      <p:sp>
        <p:nvSpPr>
          <p:cNvPr id="201" name="Google Shape;201;p38"/>
          <p:cNvSpPr txBox="1"/>
          <p:nvPr>
            <p:ph idx="1" type="body"/>
          </p:nvPr>
        </p:nvSpPr>
        <p:spPr>
          <a:xfrm>
            <a:off x="387900" y="1489825"/>
            <a:ext cx="8368200" cy="3462600"/>
          </a:xfrm>
          <a:prstGeom prst="rect">
            <a:avLst/>
          </a:prstGeom>
        </p:spPr>
        <p:txBody>
          <a:bodyPr anchorCtr="0" anchor="t" bIns="91425" lIns="91425" spcFirstLastPara="1" rIns="91425" wrap="square" tIns="91425">
            <a:normAutofit lnSpcReduction="20000"/>
          </a:bodyPr>
          <a:lstStyle/>
          <a:p>
            <a:pPr indent="0" lvl="0" marL="0" marR="0" rtl="0" algn="l">
              <a:lnSpc>
                <a:spcPct val="100000"/>
              </a:lnSpc>
              <a:spcBef>
                <a:spcPts val="0"/>
              </a:spcBef>
              <a:spcAft>
                <a:spcPts val="0"/>
              </a:spcAft>
              <a:buNone/>
            </a:pPr>
            <a:r>
              <a:rPr b="1" lang="en" sz="1500">
                <a:latin typeface="Arial"/>
                <a:ea typeface="Arial"/>
                <a:cs typeface="Arial"/>
                <a:sym typeface="Arial"/>
              </a:rPr>
              <a:t>1</a:t>
            </a:r>
            <a:r>
              <a:rPr b="1" lang="en" sz="1500">
                <a:latin typeface="Arial"/>
                <a:ea typeface="Arial"/>
                <a:cs typeface="Arial"/>
                <a:sym typeface="Arial"/>
              </a:rPr>
              <a:t>0:30 - AM Snack </a:t>
            </a:r>
            <a:endParaRPr b="1" sz="1500">
              <a:latin typeface="Arial"/>
              <a:ea typeface="Arial"/>
              <a:cs typeface="Arial"/>
              <a:sym typeface="Arial"/>
            </a:endParaRPr>
          </a:p>
          <a:p>
            <a:pPr indent="-311150" lvl="0" marL="457200" marR="0" rtl="0" algn="l">
              <a:lnSpc>
                <a:spcPct val="100000"/>
              </a:lnSpc>
              <a:spcBef>
                <a:spcPts val="1000"/>
              </a:spcBef>
              <a:spcAft>
                <a:spcPts val="0"/>
              </a:spcAft>
              <a:buSzPts val="1300"/>
              <a:buFont typeface="Arial"/>
              <a:buChar char="●"/>
            </a:pPr>
            <a:r>
              <a:rPr lang="en" sz="1300">
                <a:latin typeface="Arial"/>
                <a:ea typeface="Arial"/>
                <a:cs typeface="Arial"/>
                <a:sym typeface="Arial"/>
              </a:rPr>
              <a:t>All groups are at their designated areas for the start of snack with their hands washe</a:t>
            </a:r>
            <a:r>
              <a:rPr lang="en" sz="1300">
                <a:latin typeface="Arial"/>
                <a:ea typeface="Arial"/>
                <a:cs typeface="Arial"/>
                <a:sym typeface="Arial"/>
              </a:rPr>
              <a:t>d</a:t>
            </a:r>
            <a:endParaRPr sz="1300">
              <a:latin typeface="Arial"/>
              <a:ea typeface="Arial"/>
              <a:cs typeface="Arial"/>
              <a:sym typeface="Arial"/>
            </a:endParaRPr>
          </a:p>
          <a:p>
            <a:pPr indent="-311150" lvl="1" marL="914400" marR="0" rtl="0" algn="l">
              <a:lnSpc>
                <a:spcPct val="100000"/>
              </a:lnSpc>
              <a:spcBef>
                <a:spcPts val="1000"/>
              </a:spcBef>
              <a:spcAft>
                <a:spcPts val="0"/>
              </a:spcAft>
              <a:buSzPts val="1300"/>
              <a:buFont typeface="Arial"/>
              <a:buChar char="○"/>
            </a:pPr>
            <a:r>
              <a:rPr lang="en" sz="1300">
                <a:latin typeface="Arial"/>
                <a:ea typeface="Arial"/>
                <a:cs typeface="Arial"/>
                <a:sym typeface="Arial"/>
              </a:rPr>
              <a:t>Ensure campers grab their lunch bags or any snacks provided from home</a:t>
            </a:r>
            <a:endParaRPr sz="1300">
              <a:latin typeface="Arial"/>
              <a:ea typeface="Arial"/>
              <a:cs typeface="Arial"/>
              <a:sym typeface="Arial"/>
            </a:endParaRPr>
          </a:p>
          <a:p>
            <a:pPr indent="-311150" lvl="0" marL="457200" marR="0" rtl="0" algn="l">
              <a:lnSpc>
                <a:spcPct val="100000"/>
              </a:lnSpc>
              <a:spcBef>
                <a:spcPts val="1000"/>
              </a:spcBef>
              <a:spcAft>
                <a:spcPts val="0"/>
              </a:spcAft>
              <a:buSzPts val="1300"/>
              <a:buFont typeface="Arial"/>
              <a:buChar char="●"/>
            </a:pPr>
            <a:r>
              <a:rPr lang="en" sz="1300">
                <a:latin typeface="Arial"/>
                <a:ea typeface="Arial"/>
                <a:cs typeface="Arial"/>
                <a:sym typeface="Arial"/>
              </a:rPr>
              <a:t>Coaches are responsible for knowing dietary restrictions and allergies of their campers in order to assist the coordinator.</a:t>
            </a:r>
            <a:endParaRPr sz="1300">
              <a:latin typeface="Arial"/>
              <a:ea typeface="Arial"/>
              <a:cs typeface="Arial"/>
              <a:sym typeface="Arial"/>
            </a:endParaRPr>
          </a:p>
          <a:p>
            <a:pPr indent="-311150" lvl="1" marL="914400" marR="0" rtl="0" algn="l">
              <a:lnSpc>
                <a:spcPct val="100000"/>
              </a:lnSpc>
              <a:spcBef>
                <a:spcPts val="1000"/>
              </a:spcBef>
              <a:spcAft>
                <a:spcPts val="0"/>
              </a:spcAft>
              <a:buSzPts val="1300"/>
              <a:buFont typeface="Arial"/>
              <a:buChar char="○"/>
            </a:pPr>
            <a:r>
              <a:rPr lang="en" sz="1300">
                <a:latin typeface="Arial"/>
                <a:ea typeface="Arial"/>
                <a:cs typeface="Arial"/>
                <a:sym typeface="Arial"/>
              </a:rPr>
              <a:t>Identify to the coordinator directly any campers with allergies or dietary restrictions.</a:t>
            </a:r>
            <a:endParaRPr sz="1300">
              <a:latin typeface="Arial"/>
              <a:ea typeface="Arial"/>
              <a:cs typeface="Arial"/>
              <a:sym typeface="Arial"/>
            </a:endParaRPr>
          </a:p>
          <a:p>
            <a:pPr indent="-311150" lvl="1" marL="914400" marR="0" rtl="0" algn="l">
              <a:lnSpc>
                <a:spcPct val="100000"/>
              </a:lnSpc>
              <a:spcBef>
                <a:spcPts val="1000"/>
              </a:spcBef>
              <a:spcAft>
                <a:spcPts val="0"/>
              </a:spcAft>
              <a:buSzPts val="1300"/>
              <a:buFont typeface="Arial"/>
              <a:buChar char="○"/>
            </a:pPr>
            <a:r>
              <a:rPr lang="en" sz="1300">
                <a:latin typeface="Arial"/>
                <a:ea typeface="Arial"/>
                <a:cs typeface="Arial"/>
                <a:sym typeface="Arial"/>
              </a:rPr>
              <a:t>Campers are not to share snacks with other campers</a:t>
            </a:r>
            <a:endParaRPr sz="1300">
              <a:latin typeface="Arial"/>
              <a:ea typeface="Arial"/>
              <a:cs typeface="Arial"/>
              <a:sym typeface="Arial"/>
            </a:endParaRPr>
          </a:p>
          <a:p>
            <a:pPr indent="-311150" lvl="0" marL="457200" marR="0" rtl="0" algn="l">
              <a:lnSpc>
                <a:spcPct val="100000"/>
              </a:lnSpc>
              <a:spcBef>
                <a:spcPts val="1000"/>
              </a:spcBef>
              <a:spcAft>
                <a:spcPts val="0"/>
              </a:spcAft>
              <a:buSzPts val="1300"/>
              <a:buFont typeface="Arial"/>
              <a:buChar char="●"/>
            </a:pPr>
            <a:r>
              <a:rPr lang="en" sz="1300">
                <a:latin typeface="Arial"/>
                <a:ea typeface="Arial"/>
                <a:cs typeface="Arial"/>
                <a:sym typeface="Arial"/>
              </a:rPr>
              <a:t>Adventure camp groups should follow staggered hand washing schedule to avoid multiple groups in hallways or transition areas</a:t>
            </a:r>
            <a:endParaRPr sz="1300">
              <a:latin typeface="Arial"/>
              <a:ea typeface="Arial"/>
              <a:cs typeface="Arial"/>
              <a:sym typeface="Arial"/>
            </a:endParaRPr>
          </a:p>
          <a:p>
            <a:pPr indent="-311150" lvl="0" marL="457200" marR="0" rtl="0" algn="l">
              <a:lnSpc>
                <a:spcPct val="100000"/>
              </a:lnSpc>
              <a:spcBef>
                <a:spcPts val="1000"/>
              </a:spcBef>
              <a:spcAft>
                <a:spcPts val="0"/>
              </a:spcAft>
              <a:buSzPts val="1300"/>
              <a:buFont typeface="Arial"/>
              <a:buChar char="●"/>
            </a:pPr>
            <a:r>
              <a:rPr lang="en" sz="1300">
                <a:latin typeface="Arial"/>
                <a:ea typeface="Arial"/>
                <a:cs typeface="Arial"/>
                <a:sym typeface="Arial"/>
              </a:rPr>
              <a:t>Coaches will rotate breaks following the schedule provided by the coordinators</a:t>
            </a:r>
            <a:endParaRPr sz="1300">
              <a:latin typeface="Arial"/>
              <a:ea typeface="Arial"/>
              <a:cs typeface="Arial"/>
              <a:sym typeface="Arial"/>
            </a:endParaRPr>
          </a:p>
          <a:p>
            <a:pPr indent="-311150" lvl="0" marL="457200" marR="0" rtl="0" algn="l">
              <a:lnSpc>
                <a:spcPct val="100000"/>
              </a:lnSpc>
              <a:spcBef>
                <a:spcPts val="1000"/>
              </a:spcBef>
              <a:spcAft>
                <a:spcPts val="0"/>
              </a:spcAft>
              <a:buSzPts val="1300"/>
              <a:buFont typeface="Arial"/>
              <a:buChar char="●"/>
            </a:pPr>
            <a:r>
              <a:rPr lang="en" sz="1300">
                <a:latin typeface="Arial"/>
                <a:ea typeface="Arial"/>
                <a:cs typeface="Arial"/>
                <a:sym typeface="Arial"/>
              </a:rPr>
              <a:t>Lunch room/area is cleaned before your group leaves. Make it the kids responsibilities</a:t>
            </a:r>
            <a:endParaRPr sz="1300">
              <a:latin typeface="Arial"/>
              <a:ea typeface="Arial"/>
              <a:cs typeface="Arial"/>
              <a:sym typeface="Arial"/>
            </a:endParaRPr>
          </a:p>
          <a:p>
            <a:pPr indent="-311150" lvl="0" marL="457200" marR="0" rtl="0" algn="l">
              <a:lnSpc>
                <a:spcPct val="100000"/>
              </a:lnSpc>
              <a:spcBef>
                <a:spcPts val="1000"/>
              </a:spcBef>
              <a:spcAft>
                <a:spcPts val="1000"/>
              </a:spcAft>
              <a:buSzPts val="1300"/>
              <a:buFont typeface="Arial"/>
              <a:buChar char="●"/>
            </a:pPr>
            <a:r>
              <a:rPr lang="en" sz="1300">
                <a:latin typeface="Arial"/>
                <a:ea typeface="Arial"/>
                <a:cs typeface="Arial"/>
                <a:sym typeface="Arial"/>
              </a:rPr>
              <a:t>Campers wash their hands and return to activity area with their coaches</a:t>
            </a:r>
            <a:endParaRPr sz="15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Session # 2 + Half Day Sign out</a:t>
            </a:r>
            <a:endParaRPr/>
          </a:p>
        </p:txBody>
      </p:sp>
      <p:sp>
        <p:nvSpPr>
          <p:cNvPr id="207" name="Google Shape;207;p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11</a:t>
            </a:r>
            <a:r>
              <a:rPr b="1" lang="en" sz="1500">
                <a:latin typeface="Arial"/>
                <a:ea typeface="Arial"/>
                <a:cs typeface="Arial"/>
                <a:sym typeface="Arial"/>
              </a:rPr>
              <a:t>:00 - 2nd Session Begins</a:t>
            </a:r>
            <a:endParaRPr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Coaches execute lesson plans</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11</a:t>
            </a:r>
            <a:r>
              <a:rPr b="1" lang="en" sz="1500">
                <a:latin typeface="Arial"/>
                <a:ea typeface="Arial"/>
                <a:cs typeface="Arial"/>
                <a:sym typeface="Arial"/>
              </a:rPr>
              <a:t>:45 - Half Day Sign Out</a:t>
            </a:r>
            <a:endParaRPr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Half Day AM Campers are brought to the Half-Day Sign Out Area for </a:t>
            </a:r>
            <a:r>
              <a:rPr lang="en" sz="1300">
                <a:latin typeface="Arial"/>
                <a:ea typeface="Arial"/>
                <a:cs typeface="Arial"/>
                <a:sym typeface="Arial"/>
              </a:rPr>
              <a:t>11</a:t>
            </a:r>
            <a:r>
              <a:rPr lang="en" sz="1300">
                <a:latin typeface="Arial"/>
                <a:ea typeface="Arial"/>
                <a:cs typeface="Arial"/>
                <a:sym typeface="Arial"/>
              </a:rPr>
              <a:t>:50 by a coach/volunteer</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If your activity area is close to the sign out table your half day campers can continue to participate in the lesson plan. </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Their bags and belongings should be organized to ensure a smooth transition times.</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Anyone assigned to a Half Day Sign Out Role will assume their position</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Sign-Out Table</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Supervising campers/running circle games</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Floaters</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Activities can continue during Half Day Sign Out</a:t>
            </a:r>
            <a:endParaRPr sz="1300">
              <a:latin typeface="Arial"/>
              <a:ea typeface="Arial"/>
              <a:cs typeface="Arial"/>
              <a:sym typeface="Arial"/>
            </a:endParaRPr>
          </a:p>
          <a:p>
            <a:pPr indent="0" lvl="0" marL="0" rtl="0" algn="l">
              <a:spcBef>
                <a:spcPts val="10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Lunch</a:t>
            </a:r>
            <a:endParaRPr/>
          </a:p>
        </p:txBody>
      </p:sp>
      <p:sp>
        <p:nvSpPr>
          <p:cNvPr id="213" name="Google Shape;213;p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1</a:t>
            </a:r>
            <a:r>
              <a:rPr b="1" lang="en" sz="1500">
                <a:latin typeface="Arial"/>
                <a:ea typeface="Arial"/>
                <a:cs typeface="Arial"/>
                <a:sym typeface="Arial"/>
              </a:rPr>
              <a:t>2:00 - Lunch</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All groups are at their designated areas for the start of Lunch with their hands washed</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lang="en" sz="1300">
                <a:latin typeface="Arial"/>
                <a:ea typeface="Arial"/>
                <a:cs typeface="Arial"/>
                <a:sym typeface="Arial"/>
              </a:rPr>
              <a:t>If campers bring their own snack, do not leave for snack area/lunch room without it</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Coordinators will be responsible for handing out Lunch</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Coaches are responsible for knowing the campers dietary restrictions and allergies and identify them to the Coordinator</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i="1" lang="en" sz="1300">
                <a:latin typeface="Arial"/>
                <a:ea typeface="Arial"/>
                <a:cs typeface="Arial"/>
                <a:sym typeface="Arial"/>
              </a:rPr>
              <a:t>Adventure camp groups should follow staggered hand washing schedule to avoid multiple groups in hallways or transition areas</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i="1" lang="en" sz="1300">
                <a:latin typeface="Arial"/>
                <a:ea typeface="Arial"/>
                <a:cs typeface="Arial"/>
                <a:sym typeface="Arial"/>
              </a:rPr>
              <a:t>Coaches will rotate breaks following the schedule provided by the coordinators</a:t>
            </a:r>
            <a:endParaRPr i="1"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Lunch room/area is cleaned before your group leaves</a:t>
            </a:r>
            <a:endParaRPr sz="1300">
              <a:latin typeface="Arial"/>
              <a:ea typeface="Arial"/>
              <a:cs typeface="Arial"/>
              <a:sym typeface="Arial"/>
            </a:endParaRPr>
          </a:p>
          <a:p>
            <a:pPr indent="-311150" lvl="0" marL="457200" rtl="0" algn="l">
              <a:lnSpc>
                <a:spcPct val="100000"/>
              </a:lnSpc>
              <a:spcBef>
                <a:spcPts val="1000"/>
              </a:spcBef>
              <a:spcAft>
                <a:spcPts val="1000"/>
              </a:spcAft>
              <a:buSzPts val="1300"/>
              <a:buFont typeface="Arial"/>
              <a:buChar char="●"/>
            </a:pPr>
            <a:r>
              <a:rPr lang="en" sz="1300">
                <a:latin typeface="Arial"/>
                <a:ea typeface="Arial"/>
                <a:cs typeface="Arial"/>
                <a:sym typeface="Arial"/>
              </a:rPr>
              <a:t>Campers wash their hands and return to activity area with coaches</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Session #3</a:t>
            </a:r>
            <a:endParaRPr/>
          </a:p>
        </p:txBody>
      </p:sp>
      <p:sp>
        <p:nvSpPr>
          <p:cNvPr id="219" name="Google Shape;219;p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1</a:t>
            </a:r>
            <a:r>
              <a:rPr b="1" lang="en" sz="1500">
                <a:latin typeface="Arial"/>
                <a:ea typeface="Arial"/>
                <a:cs typeface="Arial"/>
                <a:sym typeface="Arial"/>
              </a:rPr>
              <a:t>2:45 - Half Day Sign In </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Anyone assigned to a Half Day Sign In Role will Assume their position</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Sign In Table</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Floaters</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1</a:t>
            </a:r>
            <a:r>
              <a:rPr b="1" lang="en" sz="1500">
                <a:latin typeface="Arial"/>
                <a:ea typeface="Arial"/>
                <a:cs typeface="Arial"/>
                <a:sym typeface="Arial"/>
              </a:rPr>
              <a:t>:00 - Lunch ends/3rd Session Begins</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Half Day PM campers will join their groups</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Coaches Execute Lesson plan</a:t>
            </a:r>
            <a:endParaRPr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PM Snack</a:t>
            </a:r>
            <a:endParaRPr/>
          </a:p>
        </p:txBody>
      </p:sp>
      <p:sp>
        <p:nvSpPr>
          <p:cNvPr id="225" name="Google Shape;225;p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2:30 - PM Snack</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All groups are at their designated areas for the start of Lunch with their hands washed</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lang="en" sz="1300">
                <a:latin typeface="Arial"/>
                <a:ea typeface="Arial"/>
                <a:cs typeface="Arial"/>
                <a:sym typeface="Arial"/>
              </a:rPr>
              <a:t>If campers bring their own snack, do not leave for snack area/lunch room without it</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Coordinators will be responsible for handing out Lunch</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Coaches are responsible for knowing the campers dietary restrictions and allergies and identify them to the Coordinator</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i="1" lang="en" sz="1300">
                <a:latin typeface="Arial"/>
                <a:ea typeface="Arial"/>
                <a:cs typeface="Arial"/>
                <a:sym typeface="Arial"/>
              </a:rPr>
              <a:t>Adventure camp groups should follow staggered hand washing schedule to avoid multiple groups in hallways or transition areas</a:t>
            </a:r>
            <a:endParaRPr sz="1300">
              <a:latin typeface="Arial"/>
              <a:ea typeface="Arial"/>
              <a:cs typeface="Arial"/>
              <a:sym typeface="Arial"/>
            </a:endParaRPr>
          </a:p>
          <a:p>
            <a:pPr indent="-311150" lvl="1" marL="914400" rtl="0" algn="l">
              <a:lnSpc>
                <a:spcPct val="100000"/>
              </a:lnSpc>
              <a:spcBef>
                <a:spcPts val="1000"/>
              </a:spcBef>
              <a:spcAft>
                <a:spcPts val="0"/>
              </a:spcAft>
              <a:buSzPts val="1300"/>
              <a:buFont typeface="Arial"/>
              <a:buChar char="○"/>
            </a:pPr>
            <a:r>
              <a:rPr i="1" lang="en" sz="1300">
                <a:latin typeface="Arial"/>
                <a:ea typeface="Arial"/>
                <a:cs typeface="Arial"/>
                <a:sym typeface="Arial"/>
              </a:rPr>
              <a:t>Coaches will rotate breaks following the schedule provided by the coordinators</a:t>
            </a:r>
            <a:endParaRPr i="1"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Lunch room/area is cleaned before your group leaves</a:t>
            </a:r>
            <a:endParaRPr sz="13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Campers wash their hands and return to activity area with coaches</a:t>
            </a:r>
            <a:endParaRPr i="1" sz="1300">
              <a:latin typeface="Arial"/>
              <a:ea typeface="Arial"/>
              <a:cs typeface="Arial"/>
              <a:sym typeface="Arial"/>
            </a:endParaRPr>
          </a:p>
          <a:p>
            <a:pPr indent="0" lvl="0" marL="0" rtl="0" algn="l">
              <a:spcBef>
                <a:spcPts val="10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Session 4 + Sign Out</a:t>
            </a:r>
            <a:endParaRPr/>
          </a:p>
        </p:txBody>
      </p:sp>
      <p:sp>
        <p:nvSpPr>
          <p:cNvPr id="231" name="Google Shape;231;p4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3:00 -  End of Snack/4th Session Begins</a:t>
            </a:r>
            <a:endParaRPr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Coaches Execute Lesson plan</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3:45 - Sign Out Begins</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All Activities come to an end</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Every group's area should be cleaned and organized to ensure a smooth sign out process.</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Having each group stop their activity to get organized will help to reduced lost items and switch to a low energy/low organizational game</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Equipment should be brought to the storage room during this portion of the day</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Scheduled after care coach should communicate which equipment they would like to leave out to use</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Every coach assumes their role</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Sign in Table</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Floater</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Waiting for group in their designated areas</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Coaches need to provide feedback to parents</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6"/>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TAC Module 2</a:t>
            </a:r>
            <a:endParaRPr/>
          </a:p>
        </p:txBody>
      </p:sp>
      <p:sp>
        <p:nvSpPr>
          <p:cNvPr id="128" name="Google Shape;128;p26"/>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2.</a:t>
            </a:r>
            <a:r>
              <a:rPr lang="en"/>
              <a:t>1</a:t>
            </a:r>
            <a:r>
              <a:rPr lang="en"/>
              <a:t> Stages of Camp</a:t>
            </a:r>
            <a:endParaRPr/>
          </a:p>
          <a:p>
            <a:pPr indent="0" lvl="0" marL="0" rtl="0" algn="l">
              <a:spcBef>
                <a:spcPts val="1600"/>
              </a:spcBef>
              <a:spcAft>
                <a:spcPts val="0"/>
              </a:spcAft>
              <a:buNone/>
            </a:pPr>
            <a:r>
              <a:rPr lang="en"/>
              <a:t>2.2 Camp Day Breakdown </a:t>
            </a:r>
            <a:endParaRPr/>
          </a:p>
          <a:p>
            <a:pPr indent="0" lvl="0" marL="0" rtl="0" algn="l">
              <a:spcBef>
                <a:spcPts val="1600"/>
              </a:spcBef>
              <a:spcAft>
                <a:spcPts val="0"/>
              </a:spcAft>
              <a:buNone/>
            </a:pPr>
            <a:r>
              <a:rPr lang="en"/>
              <a:t>2.3 Coaching Responsibilities</a:t>
            </a:r>
            <a:endParaRPr/>
          </a:p>
          <a:p>
            <a:pPr indent="0" lvl="0" marL="0" rtl="0" algn="l">
              <a:spcBef>
                <a:spcPts val="1600"/>
              </a:spcBef>
              <a:spcAft>
                <a:spcPts val="0"/>
              </a:spcAft>
              <a:buNone/>
            </a:pPr>
            <a:r>
              <a:rPr lang="en"/>
              <a:t>2</a:t>
            </a:r>
            <a:r>
              <a:rPr lang="en"/>
              <a:t>.4  </a:t>
            </a:r>
            <a:r>
              <a:rPr lang="en"/>
              <a:t>Additional Roles and Responsibilities</a:t>
            </a:r>
            <a:endParaRPr/>
          </a:p>
          <a:p>
            <a:pPr indent="0" lvl="0" marL="0" rtl="0" algn="l">
              <a:spcBef>
                <a:spcPts val="1600"/>
              </a:spcBef>
              <a:spcAft>
                <a:spcPts val="1600"/>
              </a:spcAft>
              <a:buNone/>
            </a:pPr>
            <a:r>
              <a:rPr lang="en"/>
              <a:t>2.5 Policies and Procedures</a:t>
            </a:r>
            <a:endParaRPr/>
          </a:p>
        </p:txBody>
      </p:sp>
      <p:sp>
        <p:nvSpPr>
          <p:cNvPr id="129" name="Google Shape;129;p26"/>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Camp Operational Excellence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After Care + End of Day Meetings</a:t>
            </a:r>
            <a:endParaRPr/>
          </a:p>
        </p:txBody>
      </p:sp>
      <p:sp>
        <p:nvSpPr>
          <p:cNvPr id="237" name="Google Shape;237;p4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500">
                <a:latin typeface="Arial"/>
                <a:ea typeface="Arial"/>
                <a:cs typeface="Arial"/>
                <a:sym typeface="Arial"/>
              </a:rPr>
              <a:t>4:</a:t>
            </a:r>
            <a:r>
              <a:rPr b="1" lang="en" sz="1500">
                <a:latin typeface="Arial"/>
                <a:ea typeface="Arial"/>
                <a:cs typeface="Arial"/>
                <a:sym typeface="Arial"/>
              </a:rPr>
              <a:t>1</a:t>
            </a:r>
            <a:r>
              <a:rPr b="1" lang="en" sz="1500">
                <a:latin typeface="Arial"/>
                <a:ea typeface="Arial"/>
                <a:cs typeface="Arial"/>
                <a:sym typeface="Arial"/>
              </a:rPr>
              <a:t>5 - After Care Begins</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Coach Scheduled for after care should prepare any games or equipment needed</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Check with Coordinator and or Site Admin to ensure the extended care schedule is up to date</a:t>
            </a:r>
            <a:endParaRPr sz="1300">
              <a:latin typeface="Arial"/>
              <a:ea typeface="Arial"/>
              <a:cs typeface="Arial"/>
              <a:sym typeface="Arial"/>
            </a:endParaRPr>
          </a:p>
          <a:p>
            <a:pPr indent="0" lvl="0" marL="457200" rtl="0" algn="l">
              <a:lnSpc>
                <a:spcPct val="100000"/>
              </a:lnSpc>
              <a:spcBef>
                <a:spcPts val="1000"/>
              </a:spcBef>
              <a:spcAft>
                <a:spcPts val="0"/>
              </a:spcAft>
              <a:buNone/>
            </a:pPr>
            <a:r>
              <a:t/>
            </a:r>
            <a:endParaRPr sz="13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4:30 - Debrief Meeting/Coaches are dismissed</a:t>
            </a:r>
            <a:endParaRPr b="1" sz="1500">
              <a:latin typeface="Arial"/>
              <a:ea typeface="Arial"/>
              <a:cs typeface="Arial"/>
              <a:sym typeface="Arial"/>
            </a:endParaRPr>
          </a:p>
          <a:p>
            <a:pPr indent="0" lvl="0" marL="0" rtl="0" algn="l">
              <a:lnSpc>
                <a:spcPct val="100000"/>
              </a:lnSpc>
              <a:spcBef>
                <a:spcPts val="1000"/>
              </a:spcBef>
              <a:spcAft>
                <a:spcPts val="0"/>
              </a:spcAft>
              <a:buNone/>
            </a:pPr>
            <a:r>
              <a:t/>
            </a:r>
            <a:endParaRPr b="1" sz="1500">
              <a:latin typeface="Arial"/>
              <a:ea typeface="Arial"/>
              <a:cs typeface="Arial"/>
              <a:sym typeface="Arial"/>
            </a:endParaRPr>
          </a:p>
          <a:p>
            <a:pPr indent="0" lvl="0" marL="0" rtl="0" algn="l">
              <a:lnSpc>
                <a:spcPct val="100000"/>
              </a:lnSpc>
              <a:spcBef>
                <a:spcPts val="1000"/>
              </a:spcBef>
              <a:spcAft>
                <a:spcPts val="0"/>
              </a:spcAft>
              <a:buNone/>
            </a:pPr>
            <a:r>
              <a:rPr b="1" lang="en" sz="1500">
                <a:latin typeface="Arial"/>
                <a:ea typeface="Arial"/>
                <a:cs typeface="Arial"/>
                <a:sym typeface="Arial"/>
              </a:rPr>
              <a:t>6:00 - Aftercare ends</a:t>
            </a:r>
            <a:endParaRPr b="1" sz="1500">
              <a:latin typeface="Arial"/>
              <a:ea typeface="Arial"/>
              <a:cs typeface="Arial"/>
              <a:sym typeface="Arial"/>
            </a:endParaRPr>
          </a:p>
          <a:p>
            <a:pPr indent="-311150" lvl="0" marL="457200" rtl="0" algn="l">
              <a:lnSpc>
                <a:spcPct val="100000"/>
              </a:lnSpc>
              <a:spcBef>
                <a:spcPts val="1000"/>
              </a:spcBef>
              <a:spcAft>
                <a:spcPts val="0"/>
              </a:spcAft>
              <a:buSzPts val="1300"/>
              <a:buFont typeface="Arial"/>
              <a:buChar char="●"/>
            </a:pPr>
            <a:r>
              <a:rPr lang="en" sz="1300">
                <a:latin typeface="Arial"/>
                <a:ea typeface="Arial"/>
                <a:cs typeface="Arial"/>
                <a:sym typeface="Arial"/>
              </a:rPr>
              <a:t>Once last kid is picked up the groupchat should be notified</a:t>
            </a:r>
            <a:endParaRPr sz="1300">
              <a:latin typeface="Arial"/>
              <a:ea typeface="Arial"/>
              <a:cs typeface="Arial"/>
              <a:sym typeface="Arial"/>
            </a:endParaRPr>
          </a:p>
          <a:p>
            <a:pPr indent="-311150" lvl="0" marL="457200" rtl="0" algn="l">
              <a:lnSpc>
                <a:spcPct val="100000"/>
              </a:lnSpc>
              <a:spcBef>
                <a:spcPts val="0"/>
              </a:spcBef>
              <a:spcAft>
                <a:spcPts val="0"/>
              </a:spcAft>
              <a:buSzPts val="1300"/>
              <a:buFont typeface="Arial"/>
              <a:buChar char="●"/>
            </a:pPr>
            <a:r>
              <a:rPr lang="en" sz="1300">
                <a:latin typeface="Arial"/>
                <a:ea typeface="Arial"/>
                <a:cs typeface="Arial"/>
                <a:sym typeface="Arial"/>
              </a:rPr>
              <a:t>If parents have not arrived, contact the site coordinator, quality manager and or admin team. </a:t>
            </a:r>
            <a:endParaRPr sz="1300">
              <a:latin typeface="Arial"/>
              <a:ea typeface="Arial"/>
              <a:cs typeface="Arial"/>
              <a:sym typeface="Arial"/>
            </a:endParaRPr>
          </a:p>
          <a:p>
            <a:pPr indent="-311150" lvl="1" marL="914400" rtl="0" algn="l">
              <a:lnSpc>
                <a:spcPct val="100000"/>
              </a:lnSpc>
              <a:spcBef>
                <a:spcPts val="0"/>
              </a:spcBef>
              <a:spcAft>
                <a:spcPts val="0"/>
              </a:spcAft>
              <a:buSzPts val="1300"/>
              <a:buFont typeface="Arial"/>
              <a:buChar char="○"/>
            </a:pPr>
            <a:r>
              <a:rPr lang="en" sz="1300">
                <a:latin typeface="Arial"/>
                <a:ea typeface="Arial"/>
                <a:cs typeface="Arial"/>
                <a:sym typeface="Arial"/>
              </a:rPr>
              <a:t>Parents will be contacted by either yourself or a member of the TAC Sports Team</a:t>
            </a: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5"/>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chemeClr val="accent2"/>
                </a:solidFill>
              </a:rPr>
              <a:t>TAC Module 2.3</a:t>
            </a:r>
            <a:endParaRPr>
              <a:solidFill>
                <a:schemeClr val="accent2"/>
              </a:solidFill>
            </a:endParaRPr>
          </a:p>
        </p:txBody>
      </p:sp>
      <p:sp>
        <p:nvSpPr>
          <p:cNvPr id="243" name="Google Shape;243;p45"/>
          <p:cNvSpPr txBox="1"/>
          <p:nvPr/>
        </p:nvSpPr>
        <p:spPr>
          <a:xfrm>
            <a:off x="1260275" y="3087350"/>
            <a:ext cx="67446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solidFill>
                  <a:schemeClr val="dk1"/>
                </a:solidFill>
              </a:rPr>
              <a:t>Coach/Instructor</a:t>
            </a:r>
            <a:r>
              <a:rPr b="1" lang="en" sz="1700">
                <a:solidFill>
                  <a:schemeClr val="dk1"/>
                </a:solidFill>
              </a:rPr>
              <a:t> Roles &amp; Responsibilities</a:t>
            </a:r>
            <a:endParaRPr b="1" sz="17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Coach/Instructor Roles</a:t>
            </a:r>
            <a:endParaRPr/>
          </a:p>
        </p:txBody>
      </p:sp>
      <p:sp>
        <p:nvSpPr>
          <p:cNvPr id="249" name="Google Shape;249;p46"/>
          <p:cNvSpPr txBox="1"/>
          <p:nvPr>
            <p:ph idx="1" type="body"/>
          </p:nvPr>
        </p:nvSpPr>
        <p:spPr>
          <a:xfrm>
            <a:off x="118875" y="1414525"/>
            <a:ext cx="2494800" cy="1700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 Coaches/Instructors Designations</a:t>
            </a:r>
            <a:endParaRPr/>
          </a:p>
          <a:p>
            <a:pPr indent="-317500" lvl="0" marL="457200" rtl="0" algn="l">
              <a:spcBef>
                <a:spcPts val="1600"/>
              </a:spcBef>
              <a:spcAft>
                <a:spcPts val="0"/>
              </a:spcAft>
              <a:buSzPts val="1400"/>
              <a:buChar char="●"/>
            </a:pPr>
            <a:r>
              <a:rPr lang="en"/>
              <a:t>Head Coach/Instructor </a:t>
            </a:r>
            <a:endParaRPr/>
          </a:p>
          <a:p>
            <a:pPr indent="-317500" lvl="0" marL="457200" rtl="0" algn="l">
              <a:spcBef>
                <a:spcPts val="0"/>
              </a:spcBef>
              <a:spcAft>
                <a:spcPts val="0"/>
              </a:spcAft>
              <a:buSzPts val="1400"/>
              <a:buChar char="●"/>
            </a:pPr>
            <a:r>
              <a:rPr lang="en"/>
              <a:t>Coach/Instructor</a:t>
            </a:r>
            <a:endParaRPr/>
          </a:p>
          <a:p>
            <a:pPr indent="-317500" lvl="0" marL="457200" rtl="0" algn="l">
              <a:spcBef>
                <a:spcPts val="0"/>
              </a:spcBef>
              <a:spcAft>
                <a:spcPts val="0"/>
              </a:spcAft>
              <a:buSzPts val="1400"/>
              <a:buChar char="●"/>
            </a:pPr>
            <a:r>
              <a:rPr lang="en"/>
              <a:t>Jr. Coach/Instructor</a:t>
            </a:r>
            <a:endParaRPr/>
          </a:p>
        </p:txBody>
      </p:sp>
      <p:sp>
        <p:nvSpPr>
          <p:cNvPr id="250" name="Google Shape;250;p46"/>
          <p:cNvSpPr txBox="1"/>
          <p:nvPr>
            <p:ph idx="2" type="body"/>
          </p:nvPr>
        </p:nvSpPr>
        <p:spPr>
          <a:xfrm>
            <a:off x="118875" y="3179250"/>
            <a:ext cx="3312600" cy="16146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300"/>
              <a:t>Responsibilities differ between each role</a:t>
            </a:r>
            <a:endParaRPr sz="1300"/>
          </a:p>
          <a:p>
            <a:pPr indent="-311150" lvl="0" marL="457200" rtl="0" algn="l">
              <a:spcBef>
                <a:spcPts val="1000"/>
              </a:spcBef>
              <a:spcAft>
                <a:spcPts val="1000"/>
              </a:spcAft>
              <a:buSzPts val="1300"/>
              <a:buChar char="●"/>
            </a:pPr>
            <a:r>
              <a:rPr lang="en" sz="1300"/>
              <a:t>All coaches work together to achieve a common goal: Delivering premium child care and skill development to all campers</a:t>
            </a:r>
            <a:endParaRPr sz="1300"/>
          </a:p>
        </p:txBody>
      </p:sp>
      <p:sp>
        <p:nvSpPr>
          <p:cNvPr id="251" name="Google Shape;251;p46"/>
          <p:cNvSpPr txBox="1"/>
          <p:nvPr/>
        </p:nvSpPr>
        <p:spPr>
          <a:xfrm>
            <a:off x="4077950" y="1459638"/>
            <a:ext cx="4916400" cy="275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rPr>
              <a:t>Titles are not limitations of your roles &amp; responsibilities. Coaches are encouraged to step up and into new roles.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317500" lvl="0" marL="457200" rtl="0" algn="l">
              <a:lnSpc>
                <a:spcPct val="115000"/>
              </a:lnSpc>
              <a:spcBef>
                <a:spcPts val="0"/>
              </a:spcBef>
              <a:spcAft>
                <a:spcPts val="0"/>
              </a:spcAft>
              <a:buClr>
                <a:schemeClr val="dk1"/>
              </a:buClr>
              <a:buSzPts val="1400"/>
              <a:buFont typeface="Roboto"/>
              <a:buChar char="★"/>
            </a:pPr>
            <a:r>
              <a:rPr lang="en">
                <a:solidFill>
                  <a:schemeClr val="dk1"/>
                </a:solidFill>
                <a:latin typeface="Roboto"/>
                <a:ea typeface="Roboto"/>
                <a:cs typeface="Roboto"/>
                <a:sym typeface="Roboto"/>
              </a:rPr>
              <a:t>All 4 Stages of camp are completed by all Coaches/Instructors, Volunteers, Coordinators, Admin and Quality Managers fulfilling their role</a:t>
            </a:r>
            <a:endParaRPr>
              <a:solidFill>
                <a:schemeClr val="dk1"/>
              </a:solidFill>
              <a:latin typeface="Roboto"/>
              <a:ea typeface="Roboto"/>
              <a:cs typeface="Roboto"/>
              <a:sym typeface="Roboto"/>
            </a:endParaRPr>
          </a:p>
          <a:p>
            <a:pPr indent="0" lvl="0" marL="0" rtl="0" algn="l">
              <a:lnSpc>
                <a:spcPct val="115000"/>
              </a:lnSpc>
              <a:spcBef>
                <a:spcPts val="1000"/>
              </a:spcBef>
              <a:spcAft>
                <a:spcPts val="0"/>
              </a:spcAft>
              <a:buNone/>
            </a:pPr>
            <a:r>
              <a:t/>
            </a:r>
            <a:endParaRPr>
              <a:solidFill>
                <a:schemeClr val="dk1"/>
              </a:solidFill>
              <a:latin typeface="Roboto"/>
              <a:ea typeface="Roboto"/>
              <a:cs typeface="Roboto"/>
              <a:sym typeface="Roboto"/>
            </a:endParaRPr>
          </a:p>
          <a:p>
            <a:pPr indent="-317500" lvl="0" marL="457200" rtl="0" algn="l">
              <a:lnSpc>
                <a:spcPct val="115000"/>
              </a:lnSpc>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Operational excellence is only achieved once all staff fulfill their role with passion and pride</a:t>
            </a:r>
            <a:endParaRPr>
              <a:solidFill>
                <a:schemeClr val="dk1"/>
              </a:solidFill>
              <a:latin typeface="Roboto"/>
              <a:ea typeface="Roboto"/>
              <a:cs typeface="Roboto"/>
              <a:sym typeface="Robo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Comparison of Responsibilities</a:t>
            </a:r>
            <a:endParaRPr/>
          </a:p>
        </p:txBody>
      </p:sp>
      <p:sp>
        <p:nvSpPr>
          <p:cNvPr id="257" name="Google Shape;257;p47"/>
          <p:cNvSpPr txBox="1"/>
          <p:nvPr>
            <p:ph idx="1" type="body"/>
          </p:nvPr>
        </p:nvSpPr>
        <p:spPr>
          <a:xfrm>
            <a:off x="86100" y="1274625"/>
            <a:ext cx="46701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latin typeface="Arial"/>
                <a:ea typeface="Arial"/>
                <a:cs typeface="Arial"/>
                <a:sym typeface="Arial"/>
              </a:rPr>
              <a:t>Head Coach/Instructor &amp; Coach/Instructor</a:t>
            </a:r>
            <a:endParaRPr sz="1200">
              <a:latin typeface="Arial"/>
              <a:ea typeface="Arial"/>
              <a:cs typeface="Arial"/>
              <a:sym typeface="Arial"/>
            </a:endParaRPr>
          </a:p>
          <a:p>
            <a:pPr indent="-304800" lvl="0" marL="457200" rtl="0" algn="l">
              <a:spcBef>
                <a:spcPts val="1600"/>
              </a:spcBef>
              <a:spcAft>
                <a:spcPts val="0"/>
              </a:spcAft>
              <a:buSzPts val="1200"/>
              <a:buFont typeface="Arial"/>
              <a:buChar char="★"/>
            </a:pPr>
            <a:r>
              <a:rPr lang="en" sz="1200">
                <a:latin typeface="Arial"/>
                <a:ea typeface="Arial"/>
                <a:cs typeface="Arial"/>
                <a:sym typeface="Arial"/>
              </a:rPr>
              <a:t>Communicate expectations and progressional notes for other coaches to execute designed lesson plans</a:t>
            </a:r>
            <a:endParaRPr sz="1200">
              <a:latin typeface="Arial"/>
              <a:ea typeface="Arial"/>
              <a:cs typeface="Arial"/>
              <a:sym typeface="Arial"/>
            </a:endParaRPr>
          </a:p>
          <a:p>
            <a:pPr indent="-304800" lvl="0" marL="457200" rtl="0" algn="l">
              <a:spcBef>
                <a:spcPts val="1000"/>
              </a:spcBef>
              <a:spcAft>
                <a:spcPts val="0"/>
              </a:spcAft>
              <a:buSzPts val="1200"/>
              <a:buFont typeface="Arial"/>
              <a:buChar char="★"/>
            </a:pPr>
            <a:r>
              <a:rPr lang="en" sz="1200">
                <a:latin typeface="Arial"/>
                <a:ea typeface="Arial"/>
                <a:cs typeface="Arial"/>
                <a:sym typeface="Arial"/>
              </a:rPr>
              <a:t>Lead Group discussions including but not limited to: Rules, Expectations, policies, procedures</a:t>
            </a:r>
            <a:endParaRPr sz="1200">
              <a:latin typeface="Arial"/>
              <a:ea typeface="Arial"/>
              <a:cs typeface="Arial"/>
              <a:sym typeface="Arial"/>
            </a:endParaRPr>
          </a:p>
          <a:p>
            <a:pPr indent="-304800" lvl="1" marL="914400" rtl="0" algn="l">
              <a:spcBef>
                <a:spcPts val="1000"/>
              </a:spcBef>
              <a:spcAft>
                <a:spcPts val="0"/>
              </a:spcAft>
              <a:buSzPts val="1200"/>
              <a:buFont typeface="Arial"/>
              <a:buChar char="○"/>
            </a:pPr>
            <a:r>
              <a:rPr lang="en">
                <a:latin typeface="Arial"/>
                <a:ea typeface="Arial"/>
                <a:cs typeface="Arial"/>
                <a:sym typeface="Arial"/>
              </a:rPr>
              <a:t>Identify campers with allergies and dietary restrictions. Take campers photo and share into location’s </a:t>
            </a:r>
            <a:r>
              <a:rPr lang="en">
                <a:latin typeface="Arial"/>
                <a:ea typeface="Arial"/>
                <a:cs typeface="Arial"/>
                <a:sym typeface="Arial"/>
              </a:rPr>
              <a:t>group chat</a:t>
            </a:r>
            <a:r>
              <a:rPr lang="en">
                <a:latin typeface="Arial"/>
                <a:ea typeface="Arial"/>
                <a:cs typeface="Arial"/>
                <a:sym typeface="Arial"/>
              </a:rPr>
              <a:t>. Can be delegated.</a:t>
            </a:r>
            <a:endParaRPr sz="1200">
              <a:latin typeface="Arial"/>
              <a:ea typeface="Arial"/>
              <a:cs typeface="Arial"/>
              <a:sym typeface="Arial"/>
            </a:endParaRPr>
          </a:p>
          <a:p>
            <a:pPr indent="-304800" lvl="0" marL="457200" rtl="0" algn="l">
              <a:spcBef>
                <a:spcPts val="1000"/>
              </a:spcBef>
              <a:spcAft>
                <a:spcPts val="0"/>
              </a:spcAft>
              <a:buSzPts val="1200"/>
              <a:buFont typeface="Arial"/>
              <a:buChar char="★"/>
            </a:pPr>
            <a:r>
              <a:rPr lang="en" sz="1200">
                <a:latin typeface="Arial"/>
                <a:ea typeface="Arial"/>
                <a:cs typeface="Arial"/>
                <a:sym typeface="Arial"/>
              </a:rPr>
              <a:t>Assess and split campers </a:t>
            </a:r>
            <a:r>
              <a:rPr lang="en" sz="1200">
                <a:latin typeface="Arial"/>
                <a:ea typeface="Arial"/>
                <a:cs typeface="Arial"/>
                <a:sym typeface="Arial"/>
              </a:rPr>
              <a:t>into</a:t>
            </a:r>
            <a:r>
              <a:rPr lang="en" sz="1200">
                <a:latin typeface="Arial"/>
                <a:ea typeface="Arial"/>
                <a:cs typeface="Arial"/>
                <a:sym typeface="Arial"/>
              </a:rPr>
              <a:t> groups  based on age &amp; skill level to provide appropriate programming</a:t>
            </a:r>
            <a:endParaRPr sz="1200">
              <a:latin typeface="Arial"/>
              <a:ea typeface="Arial"/>
              <a:cs typeface="Arial"/>
              <a:sym typeface="Arial"/>
            </a:endParaRPr>
          </a:p>
          <a:p>
            <a:pPr indent="-304800" lvl="0" marL="457200" rtl="0" algn="l">
              <a:spcBef>
                <a:spcPts val="1000"/>
              </a:spcBef>
              <a:spcAft>
                <a:spcPts val="1000"/>
              </a:spcAft>
              <a:buSzPts val="1200"/>
              <a:buFont typeface="Arial"/>
              <a:buChar char="★"/>
            </a:pPr>
            <a:r>
              <a:rPr lang="en" sz="1200">
                <a:latin typeface="Arial"/>
                <a:ea typeface="Arial"/>
                <a:cs typeface="Arial"/>
                <a:sym typeface="Arial"/>
              </a:rPr>
              <a:t>Assign what campers other coaches will need to complete 5 Star Development Maps for</a:t>
            </a:r>
            <a:endParaRPr sz="1200">
              <a:latin typeface="Arial"/>
              <a:ea typeface="Arial"/>
              <a:cs typeface="Arial"/>
              <a:sym typeface="Arial"/>
            </a:endParaRPr>
          </a:p>
        </p:txBody>
      </p:sp>
      <p:sp>
        <p:nvSpPr>
          <p:cNvPr id="258" name="Google Shape;258;p47"/>
          <p:cNvSpPr txBox="1"/>
          <p:nvPr>
            <p:ph idx="2" type="body"/>
          </p:nvPr>
        </p:nvSpPr>
        <p:spPr>
          <a:xfrm>
            <a:off x="4982175" y="1274625"/>
            <a:ext cx="39999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u="sng">
                <a:latin typeface="Arial"/>
                <a:ea typeface="Arial"/>
                <a:cs typeface="Arial"/>
                <a:sym typeface="Arial"/>
              </a:rPr>
              <a:t>Junior Coach/Instructor</a:t>
            </a:r>
            <a:endParaRPr sz="1200">
              <a:latin typeface="Arial"/>
              <a:ea typeface="Arial"/>
              <a:cs typeface="Arial"/>
              <a:sym typeface="Arial"/>
            </a:endParaRPr>
          </a:p>
          <a:p>
            <a:pPr indent="-304800" lvl="0" marL="457200" rtl="0" algn="l">
              <a:lnSpc>
                <a:spcPct val="100000"/>
              </a:lnSpc>
              <a:spcBef>
                <a:spcPts val="1000"/>
              </a:spcBef>
              <a:spcAft>
                <a:spcPts val="0"/>
              </a:spcAft>
              <a:buSzPts val="1200"/>
              <a:buFont typeface="Arial"/>
              <a:buChar char="★"/>
            </a:pPr>
            <a:r>
              <a:rPr lang="en" sz="1200">
                <a:latin typeface="Arial"/>
                <a:ea typeface="Arial"/>
                <a:cs typeface="Arial"/>
                <a:sym typeface="Arial"/>
              </a:rPr>
              <a:t>Review Weekly and daily lesson plans to be prepared for camp</a:t>
            </a:r>
            <a:endParaRPr sz="1200">
              <a:latin typeface="Arial"/>
              <a:ea typeface="Arial"/>
              <a:cs typeface="Arial"/>
              <a:sym typeface="Arial"/>
            </a:endParaRPr>
          </a:p>
          <a:p>
            <a:pPr indent="-304800" lvl="0" marL="457200" rtl="0" algn="l">
              <a:lnSpc>
                <a:spcPct val="100000"/>
              </a:lnSpc>
              <a:spcBef>
                <a:spcPts val="1000"/>
              </a:spcBef>
              <a:spcAft>
                <a:spcPts val="0"/>
              </a:spcAft>
              <a:buSzPts val="1200"/>
              <a:buFont typeface="Arial"/>
              <a:buChar char="★"/>
            </a:pPr>
            <a:r>
              <a:rPr lang="en" sz="1200">
                <a:latin typeface="Arial"/>
                <a:ea typeface="Arial"/>
                <a:cs typeface="Arial"/>
                <a:sym typeface="Arial"/>
              </a:rPr>
              <a:t>Assist Head Coach/Instructors and/or Coach/Instructors with </a:t>
            </a:r>
            <a:r>
              <a:rPr lang="en" sz="1200">
                <a:latin typeface="Arial"/>
                <a:ea typeface="Arial"/>
                <a:cs typeface="Arial"/>
                <a:sym typeface="Arial"/>
              </a:rPr>
              <a:t>assessing</a:t>
            </a:r>
            <a:r>
              <a:rPr lang="en" sz="1200">
                <a:latin typeface="Arial"/>
                <a:ea typeface="Arial"/>
                <a:cs typeface="Arial"/>
                <a:sym typeface="Arial"/>
              </a:rPr>
              <a:t> campers skill level</a:t>
            </a:r>
            <a:endParaRPr sz="1200">
              <a:latin typeface="Arial"/>
              <a:ea typeface="Arial"/>
              <a:cs typeface="Arial"/>
              <a:sym typeface="Arial"/>
            </a:endParaRPr>
          </a:p>
          <a:p>
            <a:pPr indent="-304800" lvl="0" marL="457200" rtl="0" algn="l">
              <a:lnSpc>
                <a:spcPct val="100000"/>
              </a:lnSpc>
              <a:spcBef>
                <a:spcPts val="1000"/>
              </a:spcBef>
              <a:spcAft>
                <a:spcPts val="1000"/>
              </a:spcAft>
              <a:buSzPts val="1200"/>
              <a:buFont typeface="Arial"/>
              <a:buChar char="★"/>
            </a:pPr>
            <a:r>
              <a:rPr lang="en" sz="1200">
                <a:latin typeface="Arial"/>
                <a:ea typeface="Arial"/>
                <a:cs typeface="Arial"/>
                <a:sym typeface="Arial"/>
              </a:rPr>
              <a:t>Complete 5 Star Development Map for campers assigned to you.</a:t>
            </a:r>
            <a:endParaRPr sz="1200">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General Responsibilities</a:t>
            </a:r>
            <a:endParaRPr/>
          </a:p>
        </p:txBody>
      </p:sp>
      <p:sp>
        <p:nvSpPr>
          <p:cNvPr id="264" name="Google Shape;264;p48"/>
          <p:cNvSpPr txBox="1"/>
          <p:nvPr>
            <p:ph idx="1" type="body"/>
          </p:nvPr>
        </p:nvSpPr>
        <p:spPr>
          <a:xfrm>
            <a:off x="387900" y="132839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latin typeface="Arial"/>
                <a:ea typeface="Arial"/>
                <a:cs typeface="Arial"/>
                <a:sym typeface="Arial"/>
              </a:rPr>
              <a:t>All coaches no matter their designation are responsible for:</a:t>
            </a:r>
            <a:endParaRPr sz="1600">
              <a:latin typeface="Arial"/>
              <a:ea typeface="Arial"/>
              <a:cs typeface="Arial"/>
              <a:sym typeface="Arial"/>
            </a:endParaRPr>
          </a:p>
          <a:p>
            <a:pPr indent="-323850" lvl="0" marL="457200" rtl="0" algn="l">
              <a:spcBef>
                <a:spcPts val="1600"/>
              </a:spcBef>
              <a:spcAft>
                <a:spcPts val="0"/>
              </a:spcAft>
              <a:buSzPts val="1500"/>
              <a:buFont typeface="Arial"/>
              <a:buChar char="●"/>
            </a:pPr>
            <a:r>
              <a:rPr lang="en" sz="1500">
                <a:latin typeface="Arial"/>
                <a:ea typeface="Arial"/>
                <a:cs typeface="Arial"/>
                <a:sym typeface="Arial"/>
              </a:rPr>
              <a:t>Setting up activity areas, equipment, sign in tables and storage room</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Fulfilling any sign in role</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Placing name on campers TAC provided T-Shirt</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Walking campers to and from washrooms</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Completing Incident reports</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Providing parents with feedback</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Ensuring safety and well-being of ALL campers</a:t>
            </a:r>
            <a:endParaRPr sz="1500">
              <a:latin typeface="Arial"/>
              <a:ea typeface="Arial"/>
              <a:cs typeface="Arial"/>
              <a:sym typeface="Arial"/>
            </a:endParaRPr>
          </a:p>
          <a:p>
            <a:pPr indent="-323850" lvl="0" marL="457200" rtl="0" algn="l">
              <a:spcBef>
                <a:spcPts val="1000"/>
              </a:spcBef>
              <a:spcAft>
                <a:spcPts val="1000"/>
              </a:spcAft>
              <a:buSzPts val="1500"/>
              <a:buFont typeface="Arial"/>
              <a:buChar char="●"/>
            </a:pPr>
            <a:r>
              <a:rPr lang="en" sz="1500">
                <a:latin typeface="Arial"/>
                <a:ea typeface="Arial"/>
                <a:cs typeface="Arial"/>
                <a:sym typeface="Arial"/>
              </a:rPr>
              <a:t>Completing 2 extended care sessions</a:t>
            </a:r>
            <a:endParaRPr sz="1500">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9"/>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TAC Module 2.4</a:t>
            </a:r>
            <a:endParaRPr/>
          </a:p>
        </p:txBody>
      </p:sp>
      <p:sp>
        <p:nvSpPr>
          <p:cNvPr id="270" name="Google Shape;270;p49"/>
          <p:cNvSpPr txBox="1"/>
          <p:nvPr/>
        </p:nvSpPr>
        <p:spPr>
          <a:xfrm>
            <a:off x="1260275" y="3087350"/>
            <a:ext cx="67446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solidFill>
                  <a:schemeClr val="dk1"/>
                </a:solidFill>
              </a:rPr>
              <a:t>Additional </a:t>
            </a:r>
            <a:r>
              <a:rPr b="1" lang="en" sz="1700">
                <a:solidFill>
                  <a:schemeClr val="dk1"/>
                </a:solidFill>
              </a:rPr>
              <a:t>Roles &amp; Responsibilities</a:t>
            </a:r>
            <a:endParaRPr b="1" sz="1700">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5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Additional Roles</a:t>
            </a:r>
            <a:endParaRPr/>
          </a:p>
        </p:txBody>
      </p:sp>
      <p:sp>
        <p:nvSpPr>
          <p:cNvPr id="276" name="Google Shape;276;p50"/>
          <p:cNvSpPr txBox="1"/>
          <p:nvPr>
            <p:ph idx="1" type="body"/>
          </p:nvPr>
        </p:nvSpPr>
        <p:spPr>
          <a:xfrm>
            <a:off x="387900" y="131764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latin typeface="Arial"/>
                <a:ea typeface="Arial"/>
                <a:cs typeface="Arial"/>
                <a:sym typeface="Arial"/>
              </a:rPr>
              <a:t>Throughout the day and week of camp, Coaches/Instructors will be assigned to various roles to execute the operations of camp. Additional Roles are as follows</a:t>
            </a:r>
            <a:endParaRPr sz="1600">
              <a:latin typeface="Arial"/>
              <a:ea typeface="Arial"/>
              <a:cs typeface="Arial"/>
              <a:sym typeface="Arial"/>
            </a:endParaRPr>
          </a:p>
          <a:p>
            <a:pPr indent="-323850" lvl="0" marL="457200" rtl="0" algn="l">
              <a:spcBef>
                <a:spcPts val="1600"/>
              </a:spcBef>
              <a:spcAft>
                <a:spcPts val="0"/>
              </a:spcAft>
              <a:buSzPts val="1500"/>
              <a:buFont typeface="Arial"/>
              <a:buChar char="●"/>
            </a:pPr>
            <a:r>
              <a:rPr lang="en" sz="1500">
                <a:latin typeface="Arial"/>
                <a:ea typeface="Arial"/>
                <a:cs typeface="Arial"/>
                <a:sym typeface="Arial"/>
              </a:rPr>
              <a:t>Sign In/out Table</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Floater</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Greeter</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Morning Game Leader</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Before Care/After Care Coach</a:t>
            </a:r>
            <a:endParaRPr sz="1100">
              <a:latin typeface="Arial"/>
              <a:ea typeface="Arial"/>
              <a:cs typeface="Arial"/>
              <a:sym typeface="Arial"/>
            </a:endParaRPr>
          </a:p>
          <a:p>
            <a:pPr indent="0" lvl="0" marL="0" rtl="0" algn="l">
              <a:spcBef>
                <a:spcPts val="1000"/>
              </a:spcBef>
              <a:spcAft>
                <a:spcPts val="1600"/>
              </a:spcAft>
              <a:buNone/>
            </a:pPr>
            <a:r>
              <a:rPr lang="en"/>
              <a:t>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5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Sign in Table</a:t>
            </a:r>
            <a:endParaRPr/>
          </a:p>
        </p:txBody>
      </p:sp>
      <p:sp>
        <p:nvSpPr>
          <p:cNvPr id="282" name="Google Shape;282;p5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Coaches, Admin Staff Coordinators, and Volunteers are responsible for setting up the Sign in/out Table each day</a:t>
            </a:r>
            <a:endParaRPr sz="1700"/>
          </a:p>
          <a:p>
            <a:pPr indent="0" lvl="0" marL="0" rtl="0" algn="l">
              <a:spcBef>
                <a:spcPts val="1600"/>
              </a:spcBef>
              <a:spcAft>
                <a:spcPts val="0"/>
              </a:spcAft>
              <a:buNone/>
            </a:pPr>
            <a:r>
              <a:rPr lang="en" sz="1700" u="sng"/>
              <a:t>Set Up:</a:t>
            </a:r>
            <a:endParaRPr b="1" sz="1700" u="sng"/>
          </a:p>
          <a:p>
            <a:pPr indent="-317500" lvl="0" marL="457200" rtl="0" algn="l">
              <a:spcBef>
                <a:spcPts val="1600"/>
              </a:spcBef>
              <a:spcAft>
                <a:spcPts val="0"/>
              </a:spcAft>
              <a:buSzPts val="1400"/>
              <a:buChar char="●"/>
            </a:pPr>
            <a:r>
              <a:rPr lang="en" sz="1400"/>
              <a:t>Table Cloth</a:t>
            </a:r>
            <a:endParaRPr sz="1400"/>
          </a:p>
          <a:p>
            <a:pPr indent="-317500" lvl="0" marL="457200" rtl="0" algn="l">
              <a:spcBef>
                <a:spcPts val="0"/>
              </a:spcBef>
              <a:spcAft>
                <a:spcPts val="0"/>
              </a:spcAft>
              <a:buSzPts val="1400"/>
              <a:buChar char="●"/>
            </a:pPr>
            <a:r>
              <a:rPr lang="en" sz="1400"/>
              <a:t>Hand Sanitizer</a:t>
            </a:r>
            <a:endParaRPr sz="1400"/>
          </a:p>
          <a:p>
            <a:pPr indent="-317500" lvl="0" marL="457200" rtl="0" algn="l">
              <a:spcBef>
                <a:spcPts val="0"/>
              </a:spcBef>
              <a:spcAft>
                <a:spcPts val="0"/>
              </a:spcAft>
              <a:buSzPts val="1400"/>
              <a:buChar char="●"/>
            </a:pPr>
            <a:r>
              <a:rPr lang="en" sz="1400"/>
              <a:t>First Aid Kit</a:t>
            </a:r>
            <a:endParaRPr sz="1400"/>
          </a:p>
          <a:p>
            <a:pPr indent="-317500" lvl="0" marL="457200" rtl="0" algn="l">
              <a:spcBef>
                <a:spcPts val="0"/>
              </a:spcBef>
              <a:spcAft>
                <a:spcPts val="0"/>
              </a:spcAft>
              <a:buSzPts val="1400"/>
              <a:buChar char="●"/>
            </a:pPr>
            <a:r>
              <a:rPr lang="en" sz="1400"/>
              <a:t>TAC Sports Promotional Materials</a:t>
            </a:r>
            <a:endParaRPr sz="1400"/>
          </a:p>
          <a:p>
            <a:pPr indent="0" lvl="0" marL="0" rtl="0" algn="l">
              <a:spcBef>
                <a:spcPts val="1600"/>
              </a:spcBef>
              <a:spcAft>
                <a:spcPts val="1600"/>
              </a:spcAft>
              <a:buNone/>
            </a:pPr>
            <a:r>
              <a:rPr lang="en" sz="1400"/>
              <a:t>These are the First and Last Impressions of the Camp day. Make them Count.</a:t>
            </a:r>
            <a:endParaRPr sz="14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52"/>
          <p:cNvSpPr txBox="1"/>
          <p:nvPr>
            <p:ph idx="4294967295" type="title"/>
          </p:nvPr>
        </p:nvSpPr>
        <p:spPr>
          <a:xfrm>
            <a:off x="222100" y="9665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5"/>
                </a:solidFill>
              </a:rPr>
              <a:t>Sign In -</a:t>
            </a:r>
            <a:r>
              <a:rPr lang="en"/>
              <a:t> </a:t>
            </a:r>
            <a:r>
              <a:rPr lang="en">
                <a:solidFill>
                  <a:schemeClr val="accent4"/>
                </a:solidFill>
              </a:rPr>
              <a:t>Computer</a:t>
            </a:r>
            <a:endParaRPr>
              <a:solidFill>
                <a:schemeClr val="accent4"/>
              </a:solidFill>
            </a:endParaRPr>
          </a:p>
        </p:txBody>
      </p:sp>
      <p:sp>
        <p:nvSpPr>
          <p:cNvPr id="288" name="Google Shape;288;p52"/>
          <p:cNvSpPr txBox="1"/>
          <p:nvPr>
            <p:ph idx="4294967295" type="body"/>
          </p:nvPr>
        </p:nvSpPr>
        <p:spPr>
          <a:xfrm>
            <a:off x="103950" y="768375"/>
            <a:ext cx="8936100" cy="4190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100">
                <a:latin typeface="Arial"/>
                <a:ea typeface="Arial"/>
                <a:cs typeface="Arial"/>
                <a:sym typeface="Arial"/>
              </a:rPr>
              <a:t>Greeting the Camper</a:t>
            </a:r>
            <a:r>
              <a:rPr lang="en" sz="1100">
                <a:latin typeface="Arial"/>
                <a:ea typeface="Arial"/>
                <a:cs typeface="Arial"/>
                <a:sym typeface="Arial"/>
              </a:rPr>
              <a:t>: “Welcome to TAC! What are your names?”</a:t>
            </a:r>
            <a:endParaRPr sz="1100">
              <a:latin typeface="Arial"/>
              <a:ea typeface="Arial"/>
              <a:cs typeface="Arial"/>
              <a:sym typeface="Arial"/>
            </a:endParaRPr>
          </a:p>
          <a:p>
            <a:pPr indent="0" lvl="0" marL="0" rtl="0" algn="l">
              <a:lnSpc>
                <a:spcPct val="115000"/>
              </a:lnSpc>
              <a:spcBef>
                <a:spcPts val="1000"/>
              </a:spcBef>
              <a:spcAft>
                <a:spcPts val="0"/>
              </a:spcAft>
              <a:buNone/>
            </a:pPr>
            <a:r>
              <a:rPr b="1" lang="en" sz="1100">
                <a:latin typeface="Arial"/>
                <a:ea typeface="Arial"/>
                <a:cs typeface="Arial"/>
                <a:sym typeface="Arial"/>
              </a:rPr>
              <a:t>Attendance</a:t>
            </a:r>
            <a:r>
              <a:rPr lang="en" sz="1100">
                <a:latin typeface="Arial"/>
                <a:ea typeface="Arial"/>
                <a:cs typeface="Arial"/>
                <a:sym typeface="Arial"/>
              </a:rPr>
              <a:t>: </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Look up child on attendance (</a:t>
            </a:r>
            <a:r>
              <a:rPr i="1" lang="en" sz="1100">
                <a:latin typeface="Arial"/>
                <a:ea typeface="Arial"/>
                <a:cs typeface="Arial"/>
                <a:sym typeface="Arial"/>
              </a:rPr>
              <a:t>Ctrl+F </a:t>
            </a:r>
            <a:r>
              <a:rPr lang="en" sz="1100">
                <a:latin typeface="Arial"/>
                <a:ea typeface="Arial"/>
                <a:cs typeface="Arial"/>
                <a:sym typeface="Arial"/>
              </a:rPr>
              <a:t>function will allow you to search a spreadsheet for a name)</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Confirm First and Last Name, duration of registration, all allergies, medical concerns, Guardians, contact information, emergency contacts, dietary restrictions program registered for, ‘Pair With” requests</a:t>
            </a:r>
            <a:endParaRPr sz="1100">
              <a:latin typeface="Arial"/>
              <a:ea typeface="Arial"/>
              <a:cs typeface="Arial"/>
              <a:sym typeface="Arial"/>
            </a:endParaRPr>
          </a:p>
          <a:p>
            <a:pPr indent="-298450" lvl="2" marL="1371600" rtl="0" algn="l">
              <a:lnSpc>
                <a:spcPct val="115000"/>
              </a:lnSpc>
              <a:spcBef>
                <a:spcPts val="0"/>
              </a:spcBef>
              <a:spcAft>
                <a:spcPts val="0"/>
              </a:spcAft>
              <a:buSzPts val="1100"/>
              <a:buFont typeface="Arial"/>
              <a:buChar char="■"/>
            </a:pPr>
            <a:r>
              <a:rPr lang="en" sz="1100">
                <a:latin typeface="Arial"/>
                <a:ea typeface="Arial"/>
                <a:cs typeface="Arial"/>
                <a:sym typeface="Arial"/>
              </a:rPr>
              <a:t>If any of the above information needs is incorrect or missing, you are to update the information directly on the spreadsheet</a:t>
            </a:r>
            <a:endParaRPr sz="1100">
              <a:latin typeface="Arial"/>
              <a:ea typeface="Arial"/>
              <a:cs typeface="Arial"/>
              <a:sym typeface="Arial"/>
            </a:endParaRPr>
          </a:p>
          <a:p>
            <a:pPr indent="-298450" lvl="2" marL="1371600" rtl="0" algn="l">
              <a:lnSpc>
                <a:spcPct val="115000"/>
              </a:lnSpc>
              <a:spcBef>
                <a:spcPts val="0"/>
              </a:spcBef>
              <a:spcAft>
                <a:spcPts val="0"/>
              </a:spcAft>
              <a:buSzPts val="1100"/>
              <a:buFont typeface="Arial"/>
              <a:buChar char="■"/>
            </a:pPr>
            <a:r>
              <a:rPr lang="en" sz="1100">
                <a:latin typeface="Arial"/>
                <a:ea typeface="Arial"/>
                <a:cs typeface="Arial"/>
                <a:sym typeface="Arial"/>
              </a:rPr>
              <a:t>Any additions to the authorized pick ups must be inputted with correct spelling as it will be verified via photo ID</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Confirm notes with office, coordinator and coach of the child </a:t>
            </a:r>
            <a:endParaRPr sz="1100">
              <a:latin typeface="Arial"/>
              <a:ea typeface="Arial"/>
              <a:cs typeface="Arial"/>
              <a:sym typeface="Arial"/>
            </a:endParaRPr>
          </a:p>
          <a:p>
            <a:pPr indent="-298450" lvl="2" marL="1371600" rtl="0" algn="l">
              <a:lnSpc>
                <a:spcPct val="115000"/>
              </a:lnSpc>
              <a:spcBef>
                <a:spcPts val="0"/>
              </a:spcBef>
              <a:spcAft>
                <a:spcPts val="0"/>
              </a:spcAft>
              <a:buSzPts val="1100"/>
              <a:buFont typeface="Arial"/>
              <a:buChar char="■"/>
            </a:pPr>
            <a:r>
              <a:rPr lang="en" sz="1100">
                <a:latin typeface="Arial"/>
                <a:ea typeface="Arial"/>
                <a:cs typeface="Arial"/>
                <a:sym typeface="Arial"/>
              </a:rPr>
              <a:t>Make a note to provide to the coordinator</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Mark the child in green on the days sign in box </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Confirm if camper has a water bottle, hat, and sunscreen</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If the camper is a drop in, confirm if they have snacks and lunch packed with them</a:t>
            </a:r>
            <a:endParaRPr sz="1100">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Remind Guardian/Parent that whoever is picking up the camper(s) must provide a photo ID</a:t>
            </a:r>
            <a:endParaRPr sz="1100">
              <a:latin typeface="Arial"/>
              <a:ea typeface="Arial"/>
              <a:cs typeface="Arial"/>
              <a:sym typeface="Arial"/>
            </a:endParaRPr>
          </a:p>
          <a:p>
            <a:pPr indent="0" lvl="0" marL="0" rtl="0" algn="l">
              <a:lnSpc>
                <a:spcPct val="115000"/>
              </a:lnSpc>
              <a:spcBef>
                <a:spcPts val="1000"/>
              </a:spcBef>
              <a:spcAft>
                <a:spcPts val="0"/>
              </a:spcAft>
              <a:buNone/>
            </a:pPr>
            <a:r>
              <a:rPr b="1" lang="en" sz="1100">
                <a:latin typeface="Arial"/>
                <a:ea typeface="Arial"/>
                <a:cs typeface="Arial"/>
                <a:sym typeface="Arial"/>
              </a:rPr>
              <a:t>Sending the camper with the </a:t>
            </a:r>
            <a:r>
              <a:rPr b="1" i="1" lang="en" sz="1100">
                <a:solidFill>
                  <a:schemeClr val="accent4"/>
                </a:solidFill>
                <a:latin typeface="Arial"/>
                <a:ea typeface="Arial"/>
                <a:cs typeface="Arial"/>
                <a:sym typeface="Arial"/>
              </a:rPr>
              <a:t>Floater</a:t>
            </a:r>
            <a:r>
              <a:rPr lang="en" sz="1100">
                <a:solidFill>
                  <a:schemeClr val="accent4"/>
                </a:solidFill>
                <a:latin typeface="Arial"/>
                <a:ea typeface="Arial"/>
                <a:cs typeface="Arial"/>
                <a:sym typeface="Arial"/>
              </a:rPr>
              <a:t>:</a:t>
            </a:r>
            <a:endParaRPr sz="1100">
              <a:solidFill>
                <a:schemeClr val="accent4"/>
              </a:solidFill>
              <a:latin typeface="Arial"/>
              <a:ea typeface="Arial"/>
              <a:cs typeface="Arial"/>
              <a:sym typeface="Arial"/>
            </a:endParaRPr>
          </a:p>
          <a:p>
            <a:pPr indent="-298450" lvl="1" marL="914400" rtl="0" algn="l">
              <a:lnSpc>
                <a:spcPct val="115000"/>
              </a:lnSpc>
              <a:spcBef>
                <a:spcPts val="0"/>
              </a:spcBef>
              <a:spcAft>
                <a:spcPts val="0"/>
              </a:spcAft>
              <a:buSzPts val="1100"/>
              <a:buFont typeface="Arial"/>
              <a:buChar char="○"/>
            </a:pPr>
            <a:r>
              <a:rPr lang="en" sz="1100">
                <a:latin typeface="Arial"/>
                <a:ea typeface="Arial"/>
                <a:cs typeface="Arial"/>
                <a:sym typeface="Arial"/>
              </a:rPr>
              <a:t>Turn to the </a:t>
            </a:r>
            <a:r>
              <a:rPr b="1" i="1" lang="en" sz="1100">
                <a:solidFill>
                  <a:schemeClr val="accent4"/>
                </a:solidFill>
                <a:latin typeface="Arial"/>
                <a:ea typeface="Arial"/>
                <a:cs typeface="Arial"/>
                <a:sym typeface="Arial"/>
              </a:rPr>
              <a:t>Floater</a:t>
            </a:r>
            <a:r>
              <a:rPr lang="en" sz="1100">
                <a:latin typeface="Arial"/>
                <a:ea typeface="Arial"/>
                <a:cs typeface="Arial"/>
                <a:sym typeface="Arial"/>
              </a:rPr>
              <a:t>,</a:t>
            </a:r>
            <a:r>
              <a:rPr b="1" i="1" lang="en" sz="1100">
                <a:latin typeface="Arial"/>
                <a:ea typeface="Arial"/>
                <a:cs typeface="Arial"/>
                <a:sym typeface="Arial"/>
              </a:rPr>
              <a:t> </a:t>
            </a:r>
            <a:r>
              <a:rPr lang="en" sz="1100">
                <a:latin typeface="Arial"/>
                <a:ea typeface="Arial"/>
                <a:cs typeface="Arial"/>
                <a:sym typeface="Arial"/>
              </a:rPr>
              <a:t>call their name, and ask them to take the camper (using the campers name) to the program they are registered for</a:t>
            </a:r>
            <a:endParaRPr sz="1100">
              <a:latin typeface="Arial"/>
              <a:ea typeface="Arial"/>
              <a:cs typeface="Arial"/>
              <a:sym typeface="Arial"/>
            </a:endParaRPr>
          </a:p>
          <a:p>
            <a:pPr indent="-298450" lvl="2" marL="1371600" rtl="0" algn="l">
              <a:lnSpc>
                <a:spcPct val="115000"/>
              </a:lnSpc>
              <a:spcBef>
                <a:spcPts val="0"/>
              </a:spcBef>
              <a:spcAft>
                <a:spcPts val="0"/>
              </a:spcAft>
              <a:buSzPts val="1100"/>
              <a:buFont typeface="Arial"/>
              <a:buChar char="■"/>
            </a:pPr>
            <a:r>
              <a:rPr lang="en" sz="1100">
                <a:latin typeface="Arial"/>
                <a:ea typeface="Arial"/>
                <a:cs typeface="Arial"/>
                <a:sym typeface="Arial"/>
              </a:rPr>
              <a:t>“Hey Caleb, can you please take Minkah to the Swimming AM Group”</a:t>
            </a:r>
            <a:endParaRPr sz="1100">
              <a:latin typeface="Arial"/>
              <a:ea typeface="Arial"/>
              <a:cs typeface="Arial"/>
              <a:sym typeface="Arial"/>
            </a:endParaRPr>
          </a:p>
          <a:p>
            <a:pPr indent="0" lvl="0" marL="0" rtl="0" algn="l">
              <a:lnSpc>
                <a:spcPct val="105000"/>
              </a:lnSpc>
              <a:spcBef>
                <a:spcPts val="0"/>
              </a:spcBef>
              <a:spcAft>
                <a:spcPts val="1600"/>
              </a:spcAft>
              <a:buNone/>
            </a:pPr>
            <a:r>
              <a:t/>
            </a:r>
            <a:endParaRPr sz="14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53"/>
          <p:cNvSpPr txBox="1"/>
          <p:nvPr>
            <p:ph idx="4294967295" type="title"/>
          </p:nvPr>
        </p:nvSpPr>
        <p:spPr>
          <a:xfrm>
            <a:off x="200125" y="22120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5"/>
                </a:solidFill>
              </a:rPr>
              <a:t>Sign In -</a:t>
            </a:r>
            <a:r>
              <a:rPr lang="en"/>
              <a:t> </a:t>
            </a:r>
            <a:r>
              <a:rPr lang="en">
                <a:solidFill>
                  <a:schemeClr val="accent4"/>
                </a:solidFill>
              </a:rPr>
              <a:t>Computer Continued</a:t>
            </a:r>
            <a:endParaRPr>
              <a:solidFill>
                <a:schemeClr val="accent4"/>
              </a:solidFill>
            </a:endParaRPr>
          </a:p>
        </p:txBody>
      </p:sp>
      <p:sp>
        <p:nvSpPr>
          <p:cNvPr id="294" name="Google Shape;294;p53"/>
          <p:cNvSpPr txBox="1"/>
          <p:nvPr>
            <p:ph idx="4294967295" type="body"/>
          </p:nvPr>
        </p:nvSpPr>
        <p:spPr>
          <a:xfrm>
            <a:off x="103950" y="1024825"/>
            <a:ext cx="8936100" cy="42852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None/>
            </a:pPr>
            <a:r>
              <a:rPr b="1" lang="en" sz="1200">
                <a:latin typeface="Arial"/>
                <a:ea typeface="Arial"/>
                <a:cs typeface="Arial"/>
                <a:sym typeface="Arial"/>
              </a:rPr>
              <a:t>In the event camper is not on the Attendance Sheet;</a:t>
            </a:r>
            <a:endParaRPr b="1" sz="1200">
              <a:latin typeface="Arial"/>
              <a:ea typeface="Arial"/>
              <a:cs typeface="Arial"/>
              <a:sym typeface="Arial"/>
            </a:endParaRPr>
          </a:p>
          <a:p>
            <a:pPr indent="0" lvl="0" marL="0" rtl="0" algn="l">
              <a:lnSpc>
                <a:spcPct val="105000"/>
              </a:lnSpc>
              <a:spcBef>
                <a:spcPts val="0"/>
              </a:spcBef>
              <a:spcAft>
                <a:spcPts val="0"/>
              </a:spcAft>
              <a:buNone/>
            </a:pPr>
            <a:r>
              <a:t/>
            </a:r>
            <a:endParaRPr b="1" sz="1200">
              <a:latin typeface="Arial"/>
              <a:ea typeface="Arial"/>
              <a:cs typeface="Arial"/>
              <a:sym typeface="Arial"/>
            </a:endParaRPr>
          </a:p>
          <a:p>
            <a:pPr indent="-304800" lvl="0" marL="457200" rtl="0" algn="l">
              <a:lnSpc>
                <a:spcPct val="105000"/>
              </a:lnSpc>
              <a:spcBef>
                <a:spcPts val="0"/>
              </a:spcBef>
              <a:spcAft>
                <a:spcPts val="0"/>
              </a:spcAft>
              <a:buSzPts val="1200"/>
              <a:buFont typeface="Arial"/>
              <a:buChar char="●"/>
            </a:pPr>
            <a:r>
              <a:rPr lang="en" sz="1200">
                <a:latin typeface="Arial"/>
                <a:ea typeface="Arial"/>
                <a:cs typeface="Arial"/>
                <a:sym typeface="Arial"/>
              </a:rPr>
              <a:t>Request to see the invoice emailed to the </a:t>
            </a:r>
            <a:r>
              <a:rPr b="1" lang="en" sz="1200">
                <a:solidFill>
                  <a:schemeClr val="accent6"/>
                </a:solidFill>
                <a:latin typeface="Arial"/>
                <a:ea typeface="Arial"/>
                <a:cs typeface="Arial"/>
                <a:sym typeface="Arial"/>
              </a:rPr>
              <a:t>Amilia</a:t>
            </a:r>
            <a:r>
              <a:rPr b="1" lang="en" sz="1200">
                <a:latin typeface="Arial"/>
                <a:ea typeface="Arial"/>
                <a:cs typeface="Arial"/>
                <a:sym typeface="Arial"/>
              </a:rPr>
              <a:t> </a:t>
            </a:r>
            <a:r>
              <a:rPr lang="en" sz="1200">
                <a:latin typeface="Arial"/>
                <a:ea typeface="Arial"/>
                <a:cs typeface="Arial"/>
                <a:sym typeface="Arial"/>
              </a:rPr>
              <a:t>Account Owner</a:t>
            </a:r>
            <a:endParaRPr sz="1200">
              <a:latin typeface="Arial"/>
              <a:ea typeface="Arial"/>
              <a:cs typeface="Arial"/>
              <a:sym typeface="Arial"/>
            </a:endParaRPr>
          </a:p>
          <a:p>
            <a:pPr indent="-304800" lvl="1" marL="914400" rtl="0" algn="l">
              <a:lnSpc>
                <a:spcPct val="105000"/>
              </a:lnSpc>
              <a:spcBef>
                <a:spcPts val="0"/>
              </a:spcBef>
              <a:spcAft>
                <a:spcPts val="0"/>
              </a:spcAft>
              <a:buSzPts val="1200"/>
              <a:buFont typeface="Arial"/>
              <a:buChar char="○"/>
            </a:pPr>
            <a:r>
              <a:rPr lang="en" sz="1200">
                <a:latin typeface="Arial"/>
                <a:ea typeface="Arial"/>
                <a:cs typeface="Arial"/>
                <a:sym typeface="Arial"/>
              </a:rPr>
              <a:t>Verify the following information on the invoice; week of camp, location, program, campers name</a:t>
            </a:r>
            <a:endParaRPr sz="1200">
              <a:latin typeface="Arial"/>
              <a:ea typeface="Arial"/>
              <a:cs typeface="Arial"/>
              <a:sym typeface="Arial"/>
            </a:endParaRPr>
          </a:p>
          <a:p>
            <a:pPr indent="-304800" lvl="2" marL="1371600" rtl="0" algn="l">
              <a:lnSpc>
                <a:spcPct val="105000"/>
              </a:lnSpc>
              <a:spcBef>
                <a:spcPts val="0"/>
              </a:spcBef>
              <a:spcAft>
                <a:spcPts val="0"/>
              </a:spcAft>
              <a:buSzPts val="1200"/>
              <a:buFont typeface="Arial"/>
              <a:buChar char="■"/>
            </a:pPr>
            <a:r>
              <a:rPr lang="en" sz="1200">
                <a:latin typeface="Arial"/>
                <a:ea typeface="Arial"/>
                <a:cs typeface="Arial"/>
                <a:sym typeface="Arial"/>
              </a:rPr>
              <a:t>Once it is the registration is confirmed, manually enter the Campers Name, Age, Medical concerns, contacts, authorized pick ups, dietary restrictions</a:t>
            </a:r>
            <a:endParaRPr sz="1200">
              <a:latin typeface="Arial"/>
              <a:ea typeface="Arial"/>
              <a:cs typeface="Arial"/>
              <a:sym typeface="Arial"/>
            </a:endParaRPr>
          </a:p>
          <a:p>
            <a:pPr indent="-304800" lvl="2" marL="1371600" rtl="0" algn="l">
              <a:lnSpc>
                <a:spcPct val="105000"/>
              </a:lnSpc>
              <a:spcBef>
                <a:spcPts val="0"/>
              </a:spcBef>
              <a:spcAft>
                <a:spcPts val="0"/>
              </a:spcAft>
              <a:buSzPts val="1200"/>
              <a:buFont typeface="Arial"/>
              <a:buChar char="■"/>
            </a:pPr>
            <a:r>
              <a:rPr lang="en" sz="1200">
                <a:latin typeface="Arial"/>
                <a:ea typeface="Arial"/>
                <a:cs typeface="Arial"/>
                <a:sym typeface="Arial"/>
              </a:rPr>
              <a:t>See below if the Guardian/Parent does not have the invoice</a:t>
            </a:r>
            <a:endParaRPr sz="1200">
              <a:latin typeface="Arial"/>
              <a:ea typeface="Arial"/>
              <a:cs typeface="Arial"/>
              <a:sym typeface="Arial"/>
            </a:endParaRPr>
          </a:p>
          <a:p>
            <a:pPr indent="-304800" lvl="0" marL="457200" rtl="0" algn="l">
              <a:lnSpc>
                <a:spcPct val="105000"/>
              </a:lnSpc>
              <a:spcBef>
                <a:spcPts val="1000"/>
              </a:spcBef>
              <a:spcAft>
                <a:spcPts val="0"/>
              </a:spcAft>
              <a:buSzPts val="1200"/>
              <a:buFont typeface="Arial"/>
              <a:buChar char="●"/>
            </a:pPr>
            <a:r>
              <a:rPr lang="en" sz="1200">
                <a:latin typeface="Arial"/>
                <a:ea typeface="Arial"/>
                <a:cs typeface="Arial"/>
                <a:sym typeface="Arial"/>
              </a:rPr>
              <a:t>Request the coordinator or site admin to access </a:t>
            </a:r>
            <a:r>
              <a:rPr b="1" lang="en" sz="1200">
                <a:solidFill>
                  <a:schemeClr val="accent6"/>
                </a:solidFill>
                <a:latin typeface="Arial"/>
                <a:ea typeface="Arial"/>
                <a:cs typeface="Arial"/>
                <a:sym typeface="Arial"/>
              </a:rPr>
              <a:t>Amilia</a:t>
            </a:r>
            <a:endParaRPr sz="1200">
              <a:solidFill>
                <a:schemeClr val="accent6"/>
              </a:solidFill>
              <a:latin typeface="Arial"/>
              <a:ea typeface="Arial"/>
              <a:cs typeface="Arial"/>
              <a:sym typeface="Arial"/>
            </a:endParaRPr>
          </a:p>
          <a:p>
            <a:pPr indent="-304800" lvl="1" marL="914400" rtl="0" algn="l">
              <a:lnSpc>
                <a:spcPct val="105000"/>
              </a:lnSpc>
              <a:spcBef>
                <a:spcPts val="0"/>
              </a:spcBef>
              <a:spcAft>
                <a:spcPts val="0"/>
              </a:spcAft>
              <a:buSzPts val="1200"/>
              <a:buFont typeface="Arial"/>
              <a:buChar char="○"/>
            </a:pPr>
            <a:r>
              <a:rPr lang="en" sz="1200">
                <a:latin typeface="Arial"/>
                <a:ea typeface="Arial"/>
                <a:cs typeface="Arial"/>
                <a:sym typeface="Arial"/>
              </a:rPr>
              <a:t>You can search for; campers name, parents name, email address, phone number to access their </a:t>
            </a:r>
            <a:r>
              <a:rPr b="1" lang="en" sz="1200">
                <a:latin typeface="Arial"/>
                <a:ea typeface="Arial"/>
                <a:cs typeface="Arial"/>
                <a:sym typeface="Arial"/>
              </a:rPr>
              <a:t>Amilia </a:t>
            </a:r>
            <a:r>
              <a:rPr lang="en" sz="1200">
                <a:latin typeface="Arial"/>
                <a:ea typeface="Arial"/>
                <a:cs typeface="Arial"/>
                <a:sym typeface="Arial"/>
              </a:rPr>
              <a:t>account</a:t>
            </a:r>
            <a:endParaRPr sz="1200">
              <a:latin typeface="Arial"/>
              <a:ea typeface="Arial"/>
              <a:cs typeface="Arial"/>
              <a:sym typeface="Arial"/>
            </a:endParaRPr>
          </a:p>
          <a:p>
            <a:pPr indent="-304800" lvl="1" marL="914400" rtl="0" algn="l">
              <a:lnSpc>
                <a:spcPct val="105000"/>
              </a:lnSpc>
              <a:spcBef>
                <a:spcPts val="0"/>
              </a:spcBef>
              <a:spcAft>
                <a:spcPts val="0"/>
              </a:spcAft>
              <a:buSzPts val="1200"/>
              <a:buFont typeface="Arial"/>
              <a:buChar char="○"/>
            </a:pPr>
            <a:r>
              <a:rPr lang="en" sz="1200">
                <a:latin typeface="Arial"/>
                <a:ea typeface="Arial"/>
                <a:cs typeface="Arial"/>
                <a:sym typeface="Arial"/>
              </a:rPr>
              <a:t>By navigating to the client billing portion of the account you will be able to see a list of the purchases. </a:t>
            </a:r>
            <a:endParaRPr sz="1200">
              <a:latin typeface="Arial"/>
              <a:ea typeface="Arial"/>
              <a:cs typeface="Arial"/>
              <a:sym typeface="Arial"/>
            </a:endParaRPr>
          </a:p>
          <a:p>
            <a:pPr indent="-304800" lvl="2" marL="1371600" rtl="0" algn="l">
              <a:lnSpc>
                <a:spcPct val="105000"/>
              </a:lnSpc>
              <a:spcBef>
                <a:spcPts val="0"/>
              </a:spcBef>
              <a:spcAft>
                <a:spcPts val="0"/>
              </a:spcAft>
              <a:buSzPts val="1200"/>
              <a:buFont typeface="Arial"/>
              <a:buChar char="■"/>
            </a:pPr>
            <a:r>
              <a:rPr lang="en" sz="1200">
                <a:latin typeface="Arial"/>
                <a:ea typeface="Arial"/>
                <a:cs typeface="Arial"/>
                <a:sym typeface="Arial"/>
              </a:rPr>
              <a:t>In the list you will be able to find out if they are registered for that particular week</a:t>
            </a:r>
            <a:endParaRPr sz="1200">
              <a:latin typeface="Arial"/>
              <a:ea typeface="Arial"/>
              <a:cs typeface="Arial"/>
              <a:sym typeface="Arial"/>
            </a:endParaRPr>
          </a:p>
          <a:p>
            <a:pPr indent="-304800" lvl="2" marL="1371600" rtl="0" algn="l">
              <a:lnSpc>
                <a:spcPct val="105000"/>
              </a:lnSpc>
              <a:spcBef>
                <a:spcPts val="0"/>
              </a:spcBef>
              <a:spcAft>
                <a:spcPts val="0"/>
              </a:spcAft>
              <a:buSzPts val="1200"/>
              <a:buFont typeface="Arial"/>
              <a:buChar char="■"/>
            </a:pPr>
            <a:r>
              <a:rPr lang="en" sz="1200">
                <a:latin typeface="Arial"/>
                <a:ea typeface="Arial"/>
                <a:cs typeface="Arial"/>
                <a:sym typeface="Arial"/>
              </a:rPr>
              <a:t>If they are registered, navigate the account to find the inputted information to verify for the camper</a:t>
            </a:r>
            <a:endParaRPr sz="1200">
              <a:latin typeface="Arial"/>
              <a:ea typeface="Arial"/>
              <a:cs typeface="Arial"/>
              <a:sym typeface="Arial"/>
            </a:endParaRPr>
          </a:p>
          <a:p>
            <a:pPr indent="-304800" lvl="3" marL="1828800" rtl="0" algn="l">
              <a:lnSpc>
                <a:spcPct val="105000"/>
              </a:lnSpc>
              <a:spcBef>
                <a:spcPts val="0"/>
              </a:spcBef>
              <a:spcAft>
                <a:spcPts val="0"/>
              </a:spcAft>
              <a:buSzPts val="1200"/>
              <a:buFont typeface="Arial"/>
              <a:buChar char="●"/>
            </a:pPr>
            <a:r>
              <a:rPr lang="en" sz="1200">
                <a:latin typeface="Arial"/>
                <a:ea typeface="Arial"/>
                <a:cs typeface="Arial"/>
                <a:sym typeface="Arial"/>
              </a:rPr>
              <a:t>Add the information to the Attendance sheet, or leave a note to ensure it will be added by admin team</a:t>
            </a:r>
            <a:endParaRPr sz="1200">
              <a:latin typeface="Arial"/>
              <a:ea typeface="Arial"/>
              <a:cs typeface="Arial"/>
              <a:sym typeface="Arial"/>
            </a:endParaRPr>
          </a:p>
          <a:p>
            <a:pPr indent="-304800" lvl="0" marL="457200" rtl="0" algn="l">
              <a:lnSpc>
                <a:spcPct val="105000"/>
              </a:lnSpc>
              <a:spcBef>
                <a:spcPts val="1000"/>
              </a:spcBef>
              <a:spcAft>
                <a:spcPts val="0"/>
              </a:spcAft>
              <a:buSzPts val="1200"/>
              <a:buFont typeface="Arial"/>
              <a:buChar char="●"/>
            </a:pPr>
            <a:r>
              <a:rPr lang="en" sz="1200">
                <a:latin typeface="Arial"/>
                <a:ea typeface="Arial"/>
                <a:cs typeface="Arial"/>
                <a:sym typeface="Arial"/>
              </a:rPr>
              <a:t>If the camper is not registered notify the Guardians/Parents that they will have to register online and we will not be able to process any registrations on site at the moment</a:t>
            </a:r>
            <a:endParaRPr sz="1200">
              <a:latin typeface="Arial"/>
              <a:ea typeface="Arial"/>
              <a:cs typeface="Arial"/>
              <a:sym typeface="Arial"/>
            </a:endParaRPr>
          </a:p>
          <a:p>
            <a:pPr indent="-304800" lvl="1" marL="914400" rtl="0" algn="l">
              <a:lnSpc>
                <a:spcPct val="105000"/>
              </a:lnSpc>
              <a:spcBef>
                <a:spcPts val="0"/>
              </a:spcBef>
              <a:spcAft>
                <a:spcPts val="0"/>
              </a:spcAft>
              <a:buSzPts val="1200"/>
              <a:buFont typeface="Arial"/>
              <a:buChar char="○"/>
            </a:pPr>
            <a:r>
              <a:rPr lang="en" sz="1200">
                <a:latin typeface="Arial"/>
                <a:ea typeface="Arial"/>
                <a:cs typeface="Arial"/>
                <a:sym typeface="Arial"/>
              </a:rPr>
              <a:t>Any further action will be at the discretion of of the Coordinator and/or Site admin</a:t>
            </a:r>
            <a:endParaRPr b="1" sz="1200">
              <a:latin typeface="Arial"/>
              <a:ea typeface="Arial"/>
              <a:cs typeface="Arial"/>
              <a:sym typeface="Arial"/>
            </a:endParaRPr>
          </a:p>
          <a:p>
            <a:pPr indent="0" lvl="0" marL="0" rtl="0" algn="l">
              <a:lnSpc>
                <a:spcPct val="105000"/>
              </a:lnSpc>
              <a:spcBef>
                <a:spcPts val="0"/>
              </a:spcBef>
              <a:spcAft>
                <a:spcPts val="1600"/>
              </a:spcAft>
              <a:buNone/>
            </a:pPr>
            <a:r>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7"/>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chemeClr val="accent2"/>
                </a:solidFill>
              </a:rPr>
              <a:t>TAC Module 2.</a:t>
            </a:r>
            <a:r>
              <a:rPr lang="en">
                <a:solidFill>
                  <a:schemeClr val="accent2"/>
                </a:solidFill>
              </a:rPr>
              <a:t>1</a:t>
            </a:r>
            <a:endParaRPr>
              <a:solidFill>
                <a:schemeClr val="accent2"/>
              </a:solidFill>
            </a:endParaRPr>
          </a:p>
        </p:txBody>
      </p:sp>
      <p:sp>
        <p:nvSpPr>
          <p:cNvPr id="135" name="Google Shape;135;p27"/>
          <p:cNvSpPr txBox="1"/>
          <p:nvPr/>
        </p:nvSpPr>
        <p:spPr>
          <a:xfrm>
            <a:off x="999675" y="2781725"/>
            <a:ext cx="7403100" cy="163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dk1"/>
                </a:solidFill>
                <a:latin typeface="Roboto"/>
                <a:ea typeface="Roboto"/>
                <a:cs typeface="Roboto"/>
                <a:sym typeface="Roboto"/>
              </a:rPr>
              <a:t>Stages of Camp</a:t>
            </a:r>
            <a:endParaRPr b="1" sz="2200">
              <a:solidFill>
                <a:schemeClr val="dk1"/>
              </a:solidFill>
              <a:latin typeface="Roboto"/>
              <a:ea typeface="Roboto"/>
              <a:cs typeface="Roboto"/>
              <a:sym typeface="Roboto"/>
            </a:endParaRPr>
          </a:p>
          <a:p>
            <a:pPr indent="-342900" lvl="0" marL="457200" rtl="0" algn="l">
              <a:spcBef>
                <a:spcPts val="0"/>
              </a:spcBef>
              <a:spcAft>
                <a:spcPts val="0"/>
              </a:spcAft>
              <a:buClr>
                <a:schemeClr val="dk1"/>
              </a:buClr>
              <a:buSzPts val="1800"/>
              <a:buFont typeface="Roboto"/>
              <a:buAutoNum type="arabicPeriod"/>
            </a:pPr>
            <a:r>
              <a:rPr lang="en" sz="1800">
                <a:solidFill>
                  <a:schemeClr val="dk1"/>
                </a:solidFill>
                <a:latin typeface="Roboto"/>
                <a:ea typeface="Roboto"/>
                <a:cs typeface="Roboto"/>
                <a:sym typeface="Roboto"/>
              </a:rPr>
              <a:t>Pre Camp </a:t>
            </a:r>
            <a:r>
              <a:rPr lang="en" sz="1800">
                <a:solidFill>
                  <a:schemeClr val="dk1"/>
                </a:solidFill>
                <a:latin typeface="Roboto"/>
                <a:ea typeface="Roboto"/>
                <a:cs typeface="Roboto"/>
                <a:sym typeface="Roboto"/>
              </a:rPr>
              <a:t>Preparation</a:t>
            </a:r>
            <a:endParaRPr sz="1800">
              <a:solidFill>
                <a:schemeClr val="dk1"/>
              </a:solidFill>
              <a:latin typeface="Roboto"/>
              <a:ea typeface="Roboto"/>
              <a:cs typeface="Roboto"/>
              <a:sym typeface="Roboto"/>
            </a:endParaRPr>
          </a:p>
          <a:p>
            <a:pPr indent="-342900" lvl="0" marL="457200" rtl="0" algn="l">
              <a:spcBef>
                <a:spcPts val="0"/>
              </a:spcBef>
              <a:spcAft>
                <a:spcPts val="0"/>
              </a:spcAft>
              <a:buClr>
                <a:schemeClr val="dk1"/>
              </a:buClr>
              <a:buSzPts val="1800"/>
              <a:buFont typeface="Roboto"/>
              <a:buAutoNum type="arabicPeriod"/>
            </a:pPr>
            <a:r>
              <a:rPr lang="en" sz="1800">
                <a:solidFill>
                  <a:schemeClr val="dk1"/>
                </a:solidFill>
                <a:latin typeface="Roboto"/>
                <a:ea typeface="Roboto"/>
                <a:cs typeface="Roboto"/>
                <a:sym typeface="Roboto"/>
              </a:rPr>
              <a:t>Camp Setup</a:t>
            </a:r>
            <a:endParaRPr sz="1800">
              <a:solidFill>
                <a:schemeClr val="dk1"/>
              </a:solidFill>
              <a:latin typeface="Roboto"/>
              <a:ea typeface="Roboto"/>
              <a:cs typeface="Roboto"/>
              <a:sym typeface="Roboto"/>
            </a:endParaRPr>
          </a:p>
          <a:p>
            <a:pPr indent="-342900" lvl="0" marL="457200" rtl="0" algn="l">
              <a:spcBef>
                <a:spcPts val="0"/>
              </a:spcBef>
              <a:spcAft>
                <a:spcPts val="0"/>
              </a:spcAft>
              <a:buClr>
                <a:schemeClr val="dk1"/>
              </a:buClr>
              <a:buSzPts val="1800"/>
              <a:buFont typeface="Roboto"/>
              <a:buAutoNum type="arabicPeriod"/>
            </a:pPr>
            <a:r>
              <a:rPr lang="en" sz="1800">
                <a:solidFill>
                  <a:schemeClr val="dk1"/>
                </a:solidFill>
                <a:latin typeface="Roboto"/>
                <a:ea typeface="Roboto"/>
                <a:cs typeface="Roboto"/>
                <a:sym typeface="Roboto"/>
              </a:rPr>
              <a:t>Camp Tear Down</a:t>
            </a:r>
            <a:endParaRPr sz="1800">
              <a:solidFill>
                <a:schemeClr val="dk1"/>
              </a:solidFill>
              <a:latin typeface="Roboto"/>
              <a:ea typeface="Roboto"/>
              <a:cs typeface="Roboto"/>
              <a:sym typeface="Roboto"/>
            </a:endParaRPr>
          </a:p>
          <a:p>
            <a:pPr indent="-342900" lvl="0" marL="457200" rtl="0" algn="l">
              <a:spcBef>
                <a:spcPts val="0"/>
              </a:spcBef>
              <a:spcAft>
                <a:spcPts val="0"/>
              </a:spcAft>
              <a:buClr>
                <a:schemeClr val="dk1"/>
              </a:buClr>
              <a:buSzPts val="1800"/>
              <a:buFont typeface="Roboto"/>
              <a:buAutoNum type="arabicPeriod"/>
            </a:pPr>
            <a:r>
              <a:rPr lang="en" sz="1800">
                <a:solidFill>
                  <a:schemeClr val="dk1"/>
                </a:solidFill>
                <a:latin typeface="Roboto"/>
                <a:ea typeface="Roboto"/>
                <a:cs typeface="Roboto"/>
                <a:sym typeface="Roboto"/>
              </a:rPr>
              <a:t>Reporting and Feedback</a:t>
            </a:r>
            <a:endParaRPr sz="1800">
              <a:solidFill>
                <a:schemeClr val="dk1"/>
              </a:solidFill>
              <a:latin typeface="Roboto"/>
              <a:ea typeface="Roboto"/>
              <a:cs typeface="Roboto"/>
              <a:sym typeface="Robot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54"/>
          <p:cNvSpPr txBox="1"/>
          <p:nvPr>
            <p:ph idx="4294967295" type="title"/>
          </p:nvPr>
        </p:nvSpPr>
        <p:spPr>
          <a:xfrm>
            <a:off x="170825" y="199225"/>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5"/>
                </a:solidFill>
              </a:rPr>
              <a:t>Sign In -</a:t>
            </a:r>
            <a:r>
              <a:rPr lang="en"/>
              <a:t> </a:t>
            </a:r>
            <a:r>
              <a:rPr lang="en">
                <a:solidFill>
                  <a:schemeClr val="accent4"/>
                </a:solidFill>
              </a:rPr>
              <a:t>Floater</a:t>
            </a:r>
            <a:endParaRPr>
              <a:solidFill>
                <a:schemeClr val="accent4"/>
              </a:solidFill>
            </a:endParaRPr>
          </a:p>
        </p:txBody>
      </p:sp>
      <p:sp>
        <p:nvSpPr>
          <p:cNvPr id="300" name="Google Shape;300;p54"/>
          <p:cNvSpPr txBox="1"/>
          <p:nvPr>
            <p:ph idx="4294967295" type="body"/>
          </p:nvPr>
        </p:nvSpPr>
        <p:spPr>
          <a:xfrm>
            <a:off x="103950" y="790350"/>
            <a:ext cx="8936100" cy="3845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200">
                <a:latin typeface="Arial"/>
                <a:ea typeface="Arial"/>
                <a:cs typeface="Arial"/>
                <a:sym typeface="Arial"/>
              </a:rPr>
              <a:t>Greeting the Camper</a:t>
            </a:r>
            <a:r>
              <a:rPr lang="en" sz="1200">
                <a:latin typeface="Arial"/>
                <a:ea typeface="Arial"/>
                <a:cs typeface="Arial"/>
                <a:sym typeface="Arial"/>
              </a:rPr>
              <a:t>: “Welcome to TAC! You can sign in with Millie here”</a:t>
            </a:r>
            <a:endParaRPr sz="1200">
              <a:latin typeface="Arial"/>
              <a:ea typeface="Arial"/>
              <a:cs typeface="Arial"/>
              <a:sym typeface="Arial"/>
            </a:endParaRPr>
          </a:p>
          <a:p>
            <a:pPr indent="-304800" lvl="1" marL="914400" rtl="0" algn="l">
              <a:lnSpc>
                <a:spcPct val="115000"/>
              </a:lnSpc>
              <a:spcBef>
                <a:spcPts val="0"/>
              </a:spcBef>
              <a:spcAft>
                <a:spcPts val="0"/>
              </a:spcAft>
              <a:buSzPts val="1200"/>
              <a:buFont typeface="Arial"/>
              <a:buChar char="○"/>
            </a:pPr>
            <a:r>
              <a:rPr lang="en" sz="1200">
                <a:latin typeface="Arial"/>
                <a:ea typeface="Arial"/>
                <a:cs typeface="Arial"/>
                <a:sym typeface="Arial"/>
              </a:rPr>
              <a:t>Stay within earshot of the people on the computers so you can here any important information provided about campers</a:t>
            </a:r>
            <a:endParaRPr sz="1200">
              <a:latin typeface="Arial"/>
              <a:ea typeface="Arial"/>
              <a:cs typeface="Arial"/>
              <a:sym typeface="Arial"/>
            </a:endParaRPr>
          </a:p>
          <a:p>
            <a:pPr indent="-304800" lvl="2" marL="1371600" rtl="0" algn="l">
              <a:lnSpc>
                <a:spcPct val="115000"/>
              </a:lnSpc>
              <a:spcBef>
                <a:spcPts val="0"/>
              </a:spcBef>
              <a:spcAft>
                <a:spcPts val="0"/>
              </a:spcAft>
              <a:buSzPts val="1200"/>
              <a:buFont typeface="Arial"/>
              <a:buChar char="■"/>
            </a:pPr>
            <a:r>
              <a:rPr lang="en" sz="1200">
                <a:latin typeface="Arial"/>
                <a:ea typeface="Arial"/>
                <a:cs typeface="Arial"/>
                <a:sym typeface="Arial"/>
              </a:rPr>
              <a:t>You will be responsible for letting the coaches you are bringing campers to know any pertinent information regarding behavioural needs, dietary requirements, special instructions, etc…</a:t>
            </a:r>
            <a:endParaRPr sz="1200">
              <a:latin typeface="Arial"/>
              <a:ea typeface="Arial"/>
              <a:cs typeface="Arial"/>
              <a:sym typeface="Arial"/>
            </a:endParaRPr>
          </a:p>
          <a:p>
            <a:pPr indent="0" lvl="0" marL="0" rtl="0" algn="l">
              <a:lnSpc>
                <a:spcPct val="115000"/>
              </a:lnSpc>
              <a:spcBef>
                <a:spcPts val="1000"/>
              </a:spcBef>
              <a:spcAft>
                <a:spcPts val="0"/>
              </a:spcAft>
              <a:buNone/>
            </a:pPr>
            <a:r>
              <a:rPr b="1" lang="en" sz="1200">
                <a:latin typeface="Arial"/>
                <a:ea typeface="Arial"/>
                <a:cs typeface="Arial"/>
                <a:sym typeface="Arial"/>
              </a:rPr>
              <a:t>Walking campers to program areas:</a:t>
            </a:r>
            <a:endParaRPr b="1" sz="1200">
              <a:latin typeface="Arial"/>
              <a:ea typeface="Arial"/>
              <a:cs typeface="Arial"/>
              <a:sym typeface="Arial"/>
            </a:endParaRPr>
          </a:p>
          <a:p>
            <a:pPr indent="-304800" lvl="1" marL="914400" rtl="0" algn="l">
              <a:lnSpc>
                <a:spcPct val="115000"/>
              </a:lnSpc>
              <a:spcBef>
                <a:spcPts val="0"/>
              </a:spcBef>
              <a:spcAft>
                <a:spcPts val="0"/>
              </a:spcAft>
              <a:buSzPts val="1200"/>
              <a:buFont typeface="Arial"/>
              <a:buChar char="○"/>
            </a:pPr>
            <a:r>
              <a:rPr lang="en" sz="1200">
                <a:latin typeface="Arial"/>
                <a:ea typeface="Arial"/>
                <a:cs typeface="Arial"/>
                <a:sym typeface="Arial"/>
              </a:rPr>
              <a:t>Listen for your name; you will be instructed to walk a camper to the program area</a:t>
            </a:r>
            <a:endParaRPr sz="1200">
              <a:latin typeface="Arial"/>
              <a:ea typeface="Arial"/>
              <a:cs typeface="Arial"/>
              <a:sym typeface="Arial"/>
            </a:endParaRPr>
          </a:p>
          <a:p>
            <a:pPr indent="-304800" lvl="2" marL="1371600" rtl="0" algn="l">
              <a:lnSpc>
                <a:spcPct val="115000"/>
              </a:lnSpc>
              <a:spcBef>
                <a:spcPts val="0"/>
              </a:spcBef>
              <a:spcAft>
                <a:spcPts val="0"/>
              </a:spcAft>
              <a:buSzPts val="1200"/>
              <a:buFont typeface="Arial"/>
              <a:buChar char="■"/>
            </a:pPr>
            <a:r>
              <a:rPr lang="en" sz="1200">
                <a:latin typeface="Arial"/>
                <a:ea typeface="Arial"/>
                <a:cs typeface="Arial"/>
                <a:sym typeface="Arial"/>
              </a:rPr>
              <a:t>Be sure to wait a moment for any information to pass on to coaches</a:t>
            </a:r>
            <a:endParaRPr sz="1200">
              <a:latin typeface="Arial"/>
              <a:ea typeface="Arial"/>
              <a:cs typeface="Arial"/>
              <a:sym typeface="Arial"/>
            </a:endParaRPr>
          </a:p>
          <a:p>
            <a:pPr indent="-304800" lvl="1" marL="914400" rtl="0" algn="l">
              <a:lnSpc>
                <a:spcPct val="115000"/>
              </a:lnSpc>
              <a:spcBef>
                <a:spcPts val="0"/>
              </a:spcBef>
              <a:spcAft>
                <a:spcPts val="0"/>
              </a:spcAft>
              <a:buSzPts val="1200"/>
              <a:buFont typeface="Arial"/>
              <a:buChar char="○"/>
            </a:pPr>
            <a:r>
              <a:rPr lang="en" sz="1200">
                <a:latin typeface="Arial"/>
                <a:ea typeface="Arial"/>
                <a:cs typeface="Arial"/>
                <a:sym typeface="Arial"/>
              </a:rPr>
              <a:t>You are the first stranger the campers will interact with</a:t>
            </a:r>
            <a:endParaRPr sz="1200">
              <a:latin typeface="Arial"/>
              <a:ea typeface="Arial"/>
              <a:cs typeface="Arial"/>
              <a:sym typeface="Arial"/>
            </a:endParaRPr>
          </a:p>
          <a:p>
            <a:pPr indent="-304800" lvl="3" marL="1828800" rtl="0" algn="l">
              <a:lnSpc>
                <a:spcPct val="115000"/>
              </a:lnSpc>
              <a:spcBef>
                <a:spcPts val="0"/>
              </a:spcBef>
              <a:spcAft>
                <a:spcPts val="0"/>
              </a:spcAft>
              <a:buSzPts val="1200"/>
              <a:buFont typeface="Arial"/>
              <a:buChar char="●"/>
            </a:pPr>
            <a:r>
              <a:rPr lang="en" sz="1200">
                <a:latin typeface="Arial"/>
                <a:ea typeface="Arial"/>
                <a:cs typeface="Arial"/>
                <a:sym typeface="Arial"/>
              </a:rPr>
              <a:t>Introduce yourself and ask them if you can walk them to their program area</a:t>
            </a:r>
            <a:endParaRPr sz="1200">
              <a:latin typeface="Arial"/>
              <a:ea typeface="Arial"/>
              <a:cs typeface="Arial"/>
              <a:sym typeface="Arial"/>
            </a:endParaRPr>
          </a:p>
          <a:p>
            <a:pPr indent="-304800" lvl="4" marL="2286000" rtl="0" algn="l">
              <a:lnSpc>
                <a:spcPct val="115000"/>
              </a:lnSpc>
              <a:spcBef>
                <a:spcPts val="0"/>
              </a:spcBef>
              <a:spcAft>
                <a:spcPts val="0"/>
              </a:spcAft>
              <a:buSzPts val="1200"/>
              <a:buFont typeface="Arial"/>
              <a:buChar char="○"/>
            </a:pPr>
            <a:r>
              <a:rPr lang="en" sz="1200">
                <a:latin typeface="Arial"/>
                <a:ea typeface="Arial"/>
                <a:cs typeface="Arial"/>
                <a:sym typeface="Arial"/>
              </a:rPr>
              <a:t>“Hey Minkah, are you ready to go to the gym. All your other swimming friends are there”</a:t>
            </a:r>
            <a:endParaRPr sz="1200">
              <a:latin typeface="Arial"/>
              <a:ea typeface="Arial"/>
              <a:cs typeface="Arial"/>
              <a:sym typeface="Arial"/>
            </a:endParaRPr>
          </a:p>
          <a:p>
            <a:pPr indent="-304800" lvl="3" marL="1828800" rtl="0" algn="l">
              <a:lnSpc>
                <a:spcPct val="115000"/>
              </a:lnSpc>
              <a:spcBef>
                <a:spcPts val="0"/>
              </a:spcBef>
              <a:spcAft>
                <a:spcPts val="0"/>
              </a:spcAft>
              <a:buSzPts val="1200"/>
              <a:buFont typeface="Arial"/>
              <a:buChar char="●"/>
            </a:pPr>
            <a:r>
              <a:rPr lang="en" sz="1200">
                <a:latin typeface="Arial"/>
                <a:ea typeface="Arial"/>
                <a:cs typeface="Arial"/>
                <a:sym typeface="Arial"/>
              </a:rPr>
              <a:t>Be friendly and try to form a connection</a:t>
            </a:r>
            <a:endParaRPr sz="1200">
              <a:latin typeface="Arial"/>
              <a:ea typeface="Arial"/>
              <a:cs typeface="Arial"/>
              <a:sym typeface="Arial"/>
            </a:endParaRPr>
          </a:p>
          <a:p>
            <a:pPr indent="-304800" lvl="3" marL="1828800" rtl="0" algn="l">
              <a:lnSpc>
                <a:spcPct val="115000"/>
              </a:lnSpc>
              <a:spcBef>
                <a:spcPts val="0"/>
              </a:spcBef>
              <a:spcAft>
                <a:spcPts val="0"/>
              </a:spcAft>
              <a:buSzPts val="1200"/>
              <a:buFont typeface="Arial"/>
              <a:buChar char="●"/>
            </a:pPr>
            <a:r>
              <a:rPr lang="en" sz="1200">
                <a:latin typeface="Arial"/>
                <a:ea typeface="Arial"/>
                <a:cs typeface="Arial"/>
                <a:sym typeface="Arial"/>
              </a:rPr>
              <a:t>Pass along any pertinent information to Coaches supervising groups</a:t>
            </a:r>
            <a:endParaRPr sz="1200">
              <a:latin typeface="Arial"/>
              <a:ea typeface="Arial"/>
              <a:cs typeface="Arial"/>
              <a:sym typeface="Arial"/>
            </a:endParaRPr>
          </a:p>
          <a:p>
            <a:pPr indent="-304800" lvl="0" marL="457200" rtl="0" algn="l">
              <a:lnSpc>
                <a:spcPct val="115000"/>
              </a:lnSpc>
              <a:spcBef>
                <a:spcPts val="1000"/>
              </a:spcBef>
              <a:spcAft>
                <a:spcPts val="0"/>
              </a:spcAft>
              <a:buSzPts val="1200"/>
              <a:buFont typeface="Arial"/>
              <a:buChar char="●"/>
            </a:pPr>
            <a:r>
              <a:rPr b="1" lang="en" sz="1200">
                <a:latin typeface="Arial"/>
                <a:ea typeface="Arial"/>
                <a:cs typeface="Arial"/>
                <a:sym typeface="Arial"/>
              </a:rPr>
              <a:t>Introduce campers to coaches</a:t>
            </a:r>
            <a:endParaRPr b="1" sz="1200">
              <a:latin typeface="Arial"/>
              <a:ea typeface="Arial"/>
              <a:cs typeface="Arial"/>
              <a:sym typeface="Arial"/>
            </a:endParaRPr>
          </a:p>
          <a:p>
            <a:pPr indent="-304800" lvl="0" marL="457200" rtl="0" algn="l">
              <a:lnSpc>
                <a:spcPct val="115000"/>
              </a:lnSpc>
              <a:spcBef>
                <a:spcPts val="1000"/>
              </a:spcBef>
              <a:spcAft>
                <a:spcPts val="0"/>
              </a:spcAft>
              <a:buSzPts val="1200"/>
              <a:buFont typeface="Arial"/>
              <a:buChar char="●"/>
            </a:pPr>
            <a:r>
              <a:rPr b="1" lang="en" sz="1200">
                <a:latin typeface="Arial"/>
                <a:ea typeface="Arial"/>
                <a:cs typeface="Arial"/>
                <a:sym typeface="Arial"/>
              </a:rPr>
              <a:t>Make your way back to the front desk</a:t>
            </a:r>
            <a:endParaRPr b="1" sz="1200">
              <a:latin typeface="Arial"/>
              <a:ea typeface="Arial"/>
              <a:cs typeface="Arial"/>
              <a:sym typeface="Arial"/>
            </a:endParaRPr>
          </a:p>
          <a:p>
            <a:pPr indent="-304800" lvl="1" marL="914400" rtl="0" algn="l">
              <a:lnSpc>
                <a:spcPct val="115000"/>
              </a:lnSpc>
              <a:spcBef>
                <a:spcPts val="1000"/>
              </a:spcBef>
              <a:spcAft>
                <a:spcPts val="0"/>
              </a:spcAft>
              <a:buSzPts val="1200"/>
              <a:buFont typeface="Arial"/>
              <a:buChar char="○"/>
            </a:pPr>
            <a:r>
              <a:rPr lang="en" sz="1200">
                <a:latin typeface="Arial"/>
                <a:ea typeface="Arial"/>
                <a:cs typeface="Arial"/>
                <a:sym typeface="Arial"/>
              </a:rPr>
              <a:t>Repeat</a:t>
            </a:r>
            <a:endParaRPr sz="1200">
              <a:latin typeface="Arial"/>
              <a:ea typeface="Arial"/>
              <a:cs typeface="Arial"/>
              <a:sym typeface="Arial"/>
            </a:endParaRPr>
          </a:p>
          <a:p>
            <a:pPr indent="0" lvl="0" marL="0" rtl="0" algn="l">
              <a:lnSpc>
                <a:spcPct val="105000"/>
              </a:lnSpc>
              <a:spcBef>
                <a:spcPts val="1000"/>
              </a:spcBef>
              <a:spcAft>
                <a:spcPts val="1600"/>
              </a:spcAft>
              <a:buNone/>
            </a:pPr>
            <a:r>
              <a:t/>
            </a:r>
            <a:endParaRPr sz="14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5"/>
          <p:cNvSpPr txBox="1"/>
          <p:nvPr>
            <p:ph idx="4294967295" type="title"/>
          </p:nvPr>
        </p:nvSpPr>
        <p:spPr>
          <a:xfrm>
            <a:off x="317350" y="51430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5"/>
                </a:solidFill>
              </a:rPr>
              <a:t>Sign In</a:t>
            </a:r>
            <a:r>
              <a:rPr lang="en"/>
              <a:t> - </a:t>
            </a:r>
            <a:r>
              <a:rPr lang="en">
                <a:solidFill>
                  <a:schemeClr val="accent4"/>
                </a:solidFill>
              </a:rPr>
              <a:t>Program Area Coach</a:t>
            </a:r>
            <a:endParaRPr>
              <a:solidFill>
                <a:schemeClr val="accent4"/>
              </a:solidFill>
            </a:endParaRPr>
          </a:p>
        </p:txBody>
      </p:sp>
      <p:sp>
        <p:nvSpPr>
          <p:cNvPr id="306" name="Google Shape;306;p55"/>
          <p:cNvSpPr txBox="1"/>
          <p:nvPr>
            <p:ph idx="4294967295" type="body"/>
          </p:nvPr>
        </p:nvSpPr>
        <p:spPr>
          <a:xfrm>
            <a:off x="103950" y="1049500"/>
            <a:ext cx="8936100" cy="3845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200">
                <a:latin typeface="Arial"/>
                <a:ea typeface="Arial"/>
                <a:cs typeface="Arial"/>
                <a:sym typeface="Arial"/>
              </a:rPr>
              <a:t>Conduct Low Organizational Game (</a:t>
            </a:r>
            <a:r>
              <a:rPr b="1" lang="en" sz="1200">
                <a:solidFill>
                  <a:schemeClr val="accent6"/>
                </a:solidFill>
                <a:latin typeface="Arial"/>
                <a:ea typeface="Arial"/>
                <a:cs typeface="Arial"/>
                <a:sym typeface="Arial"/>
              </a:rPr>
              <a:t>LOG</a:t>
            </a:r>
            <a:r>
              <a:rPr b="1" lang="en" sz="1200">
                <a:latin typeface="Arial"/>
                <a:ea typeface="Arial"/>
                <a:cs typeface="Arial"/>
                <a:sym typeface="Arial"/>
              </a:rPr>
              <a:t>)</a:t>
            </a:r>
            <a:endParaRPr b="1" sz="1200">
              <a:latin typeface="Arial"/>
              <a:ea typeface="Arial"/>
              <a:cs typeface="Arial"/>
              <a:sym typeface="Arial"/>
            </a:endParaRPr>
          </a:p>
          <a:p>
            <a:pPr indent="-304800" lvl="0" marL="457200" rtl="0" algn="l">
              <a:lnSpc>
                <a:spcPct val="115000"/>
              </a:lnSpc>
              <a:spcBef>
                <a:spcPts val="0"/>
              </a:spcBef>
              <a:spcAft>
                <a:spcPts val="0"/>
              </a:spcAft>
              <a:buSzPts val="1200"/>
              <a:buFont typeface="Arial"/>
              <a:buChar char="●"/>
            </a:pPr>
            <a:r>
              <a:rPr lang="en" sz="1200">
                <a:latin typeface="Arial"/>
                <a:ea typeface="Arial"/>
                <a:cs typeface="Arial"/>
                <a:sym typeface="Arial"/>
              </a:rPr>
              <a:t>As campers in your program group you are to run your planned LOG and await campers</a:t>
            </a:r>
            <a:endParaRPr sz="1200">
              <a:latin typeface="Arial"/>
              <a:ea typeface="Arial"/>
              <a:cs typeface="Arial"/>
              <a:sym typeface="Arial"/>
            </a:endParaRPr>
          </a:p>
          <a:p>
            <a:pPr indent="-304800" lvl="0" marL="457200" rtl="0" algn="l">
              <a:lnSpc>
                <a:spcPct val="115000"/>
              </a:lnSpc>
              <a:spcBef>
                <a:spcPts val="0"/>
              </a:spcBef>
              <a:spcAft>
                <a:spcPts val="0"/>
              </a:spcAft>
              <a:buSzPts val="1200"/>
              <a:buFont typeface="Arial"/>
              <a:buChar char="●"/>
            </a:pPr>
            <a:r>
              <a:rPr lang="en" sz="1200">
                <a:latin typeface="Arial"/>
                <a:ea typeface="Arial"/>
                <a:cs typeface="Arial"/>
                <a:sym typeface="Arial"/>
              </a:rPr>
              <a:t>Mark campers off on your attendance sheet as they are brought to your group</a:t>
            </a:r>
            <a:endParaRPr sz="1200">
              <a:latin typeface="Arial"/>
              <a:ea typeface="Arial"/>
              <a:cs typeface="Arial"/>
              <a:sym typeface="Arial"/>
            </a:endParaRPr>
          </a:p>
          <a:p>
            <a:pPr indent="0" lvl="0" marL="914400" rtl="0" algn="l">
              <a:lnSpc>
                <a:spcPct val="115000"/>
              </a:lnSpc>
              <a:spcBef>
                <a:spcPts val="1000"/>
              </a:spcBef>
              <a:spcAft>
                <a:spcPts val="0"/>
              </a:spcAft>
              <a:buNone/>
            </a:pPr>
            <a:r>
              <a:t/>
            </a:r>
            <a:endParaRPr sz="1200">
              <a:latin typeface="Arial"/>
              <a:ea typeface="Arial"/>
              <a:cs typeface="Arial"/>
              <a:sym typeface="Arial"/>
            </a:endParaRPr>
          </a:p>
          <a:p>
            <a:pPr indent="0" lvl="0" marL="0" rtl="0" algn="l">
              <a:lnSpc>
                <a:spcPct val="115000"/>
              </a:lnSpc>
              <a:spcBef>
                <a:spcPts val="1000"/>
              </a:spcBef>
              <a:spcAft>
                <a:spcPts val="0"/>
              </a:spcAft>
              <a:buNone/>
            </a:pPr>
            <a:r>
              <a:rPr b="1" lang="en" sz="1200">
                <a:latin typeface="Arial"/>
                <a:ea typeface="Arial"/>
                <a:cs typeface="Arial"/>
                <a:sym typeface="Arial"/>
              </a:rPr>
              <a:t>Greeting the Floater and Camper</a:t>
            </a:r>
            <a:r>
              <a:rPr lang="en" sz="1200">
                <a:latin typeface="Arial"/>
                <a:ea typeface="Arial"/>
                <a:cs typeface="Arial"/>
                <a:sym typeface="Arial"/>
              </a:rPr>
              <a:t>: “Hey Caleb, what’s our new friends name?” “Hi Minkah, I’m Blue, Nice to meet you. I’ll be one of your coaches this week”</a:t>
            </a:r>
            <a:endParaRPr sz="1200">
              <a:latin typeface="Arial"/>
              <a:ea typeface="Arial"/>
              <a:cs typeface="Arial"/>
              <a:sym typeface="Arial"/>
            </a:endParaRPr>
          </a:p>
          <a:p>
            <a:pPr indent="0" lvl="0" marL="0" rtl="0" algn="l">
              <a:lnSpc>
                <a:spcPct val="115000"/>
              </a:lnSpc>
              <a:spcBef>
                <a:spcPts val="1000"/>
              </a:spcBef>
              <a:spcAft>
                <a:spcPts val="0"/>
              </a:spcAft>
              <a:buNone/>
            </a:pPr>
            <a:r>
              <a:t/>
            </a:r>
            <a:endParaRPr sz="1200">
              <a:latin typeface="Arial"/>
              <a:ea typeface="Arial"/>
              <a:cs typeface="Arial"/>
              <a:sym typeface="Arial"/>
            </a:endParaRPr>
          </a:p>
          <a:p>
            <a:pPr indent="0" lvl="0" marL="0" rtl="0" algn="l">
              <a:lnSpc>
                <a:spcPct val="115000"/>
              </a:lnSpc>
              <a:spcBef>
                <a:spcPts val="1000"/>
              </a:spcBef>
              <a:spcAft>
                <a:spcPts val="0"/>
              </a:spcAft>
              <a:buNone/>
            </a:pPr>
            <a:r>
              <a:rPr b="1" lang="en" sz="1200">
                <a:latin typeface="Arial"/>
                <a:ea typeface="Arial"/>
                <a:cs typeface="Arial"/>
                <a:sym typeface="Arial"/>
              </a:rPr>
              <a:t>Help the camper place their bags in an organized manner with the group.</a:t>
            </a:r>
            <a:r>
              <a:rPr lang="en" sz="1200">
                <a:latin typeface="Arial"/>
                <a:ea typeface="Arial"/>
                <a:cs typeface="Arial"/>
                <a:sym typeface="Arial"/>
              </a:rPr>
              <a:t> (adventure camp will need a lot of assistance)</a:t>
            </a:r>
            <a:endParaRPr sz="1200">
              <a:latin typeface="Arial"/>
              <a:ea typeface="Arial"/>
              <a:cs typeface="Arial"/>
              <a:sym typeface="Arial"/>
            </a:endParaRPr>
          </a:p>
          <a:p>
            <a:pPr indent="-304800" lvl="0" marL="457200" rtl="0" algn="l">
              <a:lnSpc>
                <a:spcPct val="115000"/>
              </a:lnSpc>
              <a:spcBef>
                <a:spcPts val="0"/>
              </a:spcBef>
              <a:spcAft>
                <a:spcPts val="0"/>
              </a:spcAft>
              <a:buSzPts val="1200"/>
              <a:buFont typeface="Arial"/>
              <a:buChar char="●"/>
            </a:pPr>
            <a:r>
              <a:rPr lang="en" sz="1200">
                <a:latin typeface="Arial"/>
                <a:ea typeface="Arial"/>
                <a:cs typeface="Arial"/>
                <a:sym typeface="Arial"/>
              </a:rPr>
              <a:t>Keep your area organized, by having the campers keep themselves organized</a:t>
            </a:r>
            <a:endParaRPr sz="1200">
              <a:latin typeface="Arial"/>
              <a:ea typeface="Arial"/>
              <a:cs typeface="Arial"/>
              <a:sym typeface="Arial"/>
            </a:endParaRPr>
          </a:p>
          <a:p>
            <a:pPr indent="-304800" lvl="0" marL="457200" rtl="0" algn="l">
              <a:lnSpc>
                <a:spcPct val="115000"/>
              </a:lnSpc>
              <a:spcBef>
                <a:spcPts val="0"/>
              </a:spcBef>
              <a:spcAft>
                <a:spcPts val="0"/>
              </a:spcAft>
              <a:buSzPts val="1200"/>
              <a:buFont typeface="Arial"/>
              <a:buChar char="●"/>
            </a:pPr>
            <a:r>
              <a:rPr lang="en" sz="1200">
                <a:latin typeface="Arial"/>
                <a:ea typeface="Arial"/>
                <a:cs typeface="Arial"/>
                <a:sym typeface="Arial"/>
              </a:rPr>
              <a:t>Let the camper know they can join in the morning game if they’d like, and that we will be starting programming soon</a:t>
            </a:r>
            <a:endParaRPr sz="1200">
              <a:latin typeface="Arial"/>
              <a:ea typeface="Arial"/>
              <a:cs typeface="Arial"/>
              <a:sym typeface="Arial"/>
            </a:endParaRPr>
          </a:p>
          <a:p>
            <a:pPr indent="0" lvl="0" marL="0" rtl="0" algn="l">
              <a:lnSpc>
                <a:spcPct val="105000"/>
              </a:lnSpc>
              <a:spcBef>
                <a:spcPts val="0"/>
              </a:spcBef>
              <a:spcAft>
                <a:spcPts val="1600"/>
              </a:spcAft>
              <a:buNone/>
            </a:pPr>
            <a:r>
              <a:t/>
            </a:r>
            <a:endParaRPr sz="14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56"/>
          <p:cNvSpPr txBox="1"/>
          <p:nvPr>
            <p:ph idx="4294967295" type="title"/>
          </p:nvPr>
        </p:nvSpPr>
        <p:spPr>
          <a:xfrm>
            <a:off x="222100" y="9665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4"/>
                </a:solidFill>
              </a:rPr>
              <a:t>Sign Out</a:t>
            </a:r>
            <a:r>
              <a:rPr lang="en"/>
              <a:t> - </a:t>
            </a:r>
            <a:r>
              <a:rPr lang="en">
                <a:solidFill>
                  <a:schemeClr val="accent2"/>
                </a:solidFill>
              </a:rPr>
              <a:t>Computer</a:t>
            </a:r>
            <a:endParaRPr>
              <a:solidFill>
                <a:schemeClr val="accent2"/>
              </a:solidFill>
            </a:endParaRPr>
          </a:p>
        </p:txBody>
      </p:sp>
      <p:sp>
        <p:nvSpPr>
          <p:cNvPr id="312" name="Google Shape;312;p56"/>
          <p:cNvSpPr txBox="1"/>
          <p:nvPr>
            <p:ph idx="4294967295" type="body"/>
          </p:nvPr>
        </p:nvSpPr>
        <p:spPr>
          <a:xfrm>
            <a:off x="103950" y="768375"/>
            <a:ext cx="8936100" cy="419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latin typeface="Arial"/>
                <a:ea typeface="Arial"/>
                <a:cs typeface="Arial"/>
                <a:sym typeface="Arial"/>
              </a:rPr>
              <a:t>Greeting the Guardian/Parent</a:t>
            </a:r>
            <a:r>
              <a:rPr lang="en" sz="1300">
                <a:latin typeface="Arial"/>
                <a:ea typeface="Arial"/>
                <a:cs typeface="Arial"/>
                <a:sym typeface="Arial"/>
              </a:rPr>
              <a:t>: “Hi, I can sign out your camper over here”</a:t>
            </a:r>
            <a:endParaRPr sz="1300">
              <a:latin typeface="Arial"/>
              <a:ea typeface="Arial"/>
              <a:cs typeface="Arial"/>
              <a:sym typeface="Arial"/>
            </a:endParaRPr>
          </a:p>
          <a:p>
            <a:pPr indent="0" lvl="0" marL="0" rtl="0" algn="l">
              <a:spcBef>
                <a:spcPts val="0"/>
              </a:spcBef>
              <a:spcAft>
                <a:spcPts val="0"/>
              </a:spcAft>
              <a:buNone/>
            </a:pPr>
            <a:r>
              <a:t/>
            </a:r>
            <a:endParaRPr sz="1300">
              <a:latin typeface="Arial"/>
              <a:ea typeface="Arial"/>
              <a:cs typeface="Arial"/>
              <a:sym typeface="Arial"/>
            </a:endParaRPr>
          </a:p>
          <a:p>
            <a:pPr indent="0" lvl="0" marL="0" rtl="0" algn="l">
              <a:spcBef>
                <a:spcPts val="0"/>
              </a:spcBef>
              <a:spcAft>
                <a:spcPts val="0"/>
              </a:spcAft>
              <a:buNone/>
            </a:pPr>
            <a:r>
              <a:rPr b="1" lang="en" sz="1300">
                <a:latin typeface="Arial"/>
                <a:ea typeface="Arial"/>
                <a:cs typeface="Arial"/>
                <a:sym typeface="Arial"/>
              </a:rPr>
              <a:t>Identifying Camper:</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Ask the Parent who they are here to pick up, search camper using </a:t>
            </a:r>
            <a:r>
              <a:rPr i="1" lang="en" sz="1300">
                <a:latin typeface="Arial"/>
                <a:ea typeface="Arial"/>
                <a:cs typeface="Arial"/>
                <a:sym typeface="Arial"/>
              </a:rPr>
              <a:t>Ctrl+F </a:t>
            </a:r>
            <a:r>
              <a:rPr lang="en" sz="1300">
                <a:latin typeface="Arial"/>
                <a:ea typeface="Arial"/>
                <a:cs typeface="Arial"/>
                <a:sym typeface="Arial"/>
              </a:rPr>
              <a:t>function</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Ask for photo ID to verify they are authorized to pick up the mentioned campers by ensuring the photo matches the individual and the name is on the authorized pick up list. </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Attendance</a:t>
            </a:r>
            <a:r>
              <a:rPr lang="en" sz="1300">
                <a:latin typeface="Arial"/>
                <a:ea typeface="Arial"/>
                <a:cs typeface="Arial"/>
                <a:sym typeface="Arial"/>
              </a:rPr>
              <a:t>: Once the photo ID is verified, mark the days attendance box for sign out green</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Sending the </a:t>
            </a:r>
            <a:r>
              <a:rPr b="1" i="1" lang="en" sz="1300">
                <a:latin typeface="Arial"/>
                <a:ea typeface="Arial"/>
                <a:cs typeface="Arial"/>
                <a:sym typeface="Arial"/>
              </a:rPr>
              <a:t>Floater</a:t>
            </a:r>
            <a:r>
              <a:rPr b="1" lang="en" sz="1300">
                <a:latin typeface="Arial"/>
                <a:ea typeface="Arial"/>
                <a:cs typeface="Arial"/>
                <a:sym typeface="Arial"/>
              </a:rPr>
              <a:t> to collect the camper:</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Once the attendance is updated you will send a</a:t>
            </a:r>
            <a:r>
              <a:rPr lang="en" sz="1300">
                <a:solidFill>
                  <a:srgbClr val="000000"/>
                </a:solidFill>
                <a:latin typeface="Arial"/>
                <a:ea typeface="Arial"/>
                <a:cs typeface="Arial"/>
                <a:sym typeface="Arial"/>
              </a:rPr>
              <a:t> </a:t>
            </a:r>
            <a:r>
              <a:rPr b="1" i="1" lang="en" sz="1300">
                <a:solidFill>
                  <a:schemeClr val="accent2"/>
                </a:solidFill>
                <a:latin typeface="Arial"/>
                <a:ea typeface="Arial"/>
                <a:cs typeface="Arial"/>
                <a:sym typeface="Arial"/>
              </a:rPr>
              <a:t>floater</a:t>
            </a:r>
            <a:r>
              <a:rPr lang="en" sz="1300">
                <a:solidFill>
                  <a:srgbClr val="000000"/>
                </a:solidFill>
                <a:latin typeface="Arial"/>
                <a:ea typeface="Arial"/>
                <a:cs typeface="Arial"/>
                <a:sym typeface="Arial"/>
              </a:rPr>
              <a:t> </a:t>
            </a:r>
            <a:r>
              <a:rPr lang="en" sz="1300">
                <a:latin typeface="Arial"/>
                <a:ea typeface="Arial"/>
                <a:cs typeface="Arial"/>
                <a:sym typeface="Arial"/>
              </a:rPr>
              <a:t>to collect the camper from their program area.</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Turn to the floater; using their name, ask them to get the camper from their program. </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The full name of the camper should be used, the floater should know where each group is</a:t>
            </a:r>
            <a:endParaRPr sz="1300">
              <a:latin typeface="Arial"/>
              <a:ea typeface="Arial"/>
              <a:cs typeface="Arial"/>
              <a:sym typeface="Arial"/>
            </a:endParaRPr>
          </a:p>
          <a:p>
            <a:pPr indent="-311150" lvl="2" marL="1371600" rtl="0" algn="l">
              <a:spcBef>
                <a:spcPts val="0"/>
              </a:spcBef>
              <a:spcAft>
                <a:spcPts val="0"/>
              </a:spcAft>
              <a:buSzPts val="1300"/>
              <a:buFont typeface="Arial"/>
              <a:buChar char="■"/>
            </a:pPr>
            <a:r>
              <a:rPr lang="en" sz="1300">
                <a:latin typeface="Arial"/>
                <a:ea typeface="Arial"/>
                <a:cs typeface="Arial"/>
                <a:sym typeface="Arial"/>
              </a:rPr>
              <a:t>“Hi Caleb, can you go get Minkah from Multi Sport PM?”</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The floater should respond back quickly verifying the name of the camper and the activity they are getting them from</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Some locations may opt to use Google Space group chat to post the names of campers to be brought down</a:t>
            </a:r>
            <a:endParaRPr sz="13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57"/>
          <p:cNvSpPr txBox="1"/>
          <p:nvPr>
            <p:ph idx="4294967295" type="title"/>
          </p:nvPr>
        </p:nvSpPr>
        <p:spPr>
          <a:xfrm>
            <a:off x="229425" y="353075"/>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4"/>
                </a:solidFill>
              </a:rPr>
              <a:t>Sign Out</a:t>
            </a:r>
            <a:r>
              <a:rPr lang="en"/>
              <a:t> -</a:t>
            </a:r>
            <a:r>
              <a:rPr lang="en">
                <a:solidFill>
                  <a:schemeClr val="accent2"/>
                </a:solidFill>
              </a:rPr>
              <a:t> Computer Cont.</a:t>
            </a:r>
            <a:endParaRPr>
              <a:solidFill>
                <a:schemeClr val="accent2"/>
              </a:solidFill>
            </a:endParaRPr>
          </a:p>
        </p:txBody>
      </p:sp>
      <p:sp>
        <p:nvSpPr>
          <p:cNvPr id="318" name="Google Shape;318;p57"/>
          <p:cNvSpPr txBox="1"/>
          <p:nvPr>
            <p:ph idx="4294967295" type="body"/>
          </p:nvPr>
        </p:nvSpPr>
        <p:spPr>
          <a:xfrm>
            <a:off x="103950" y="1186000"/>
            <a:ext cx="8936100" cy="419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latin typeface="Arial"/>
                <a:ea typeface="Arial"/>
                <a:cs typeface="Arial"/>
                <a:sym typeface="Arial"/>
              </a:rPr>
              <a:t>In the event someone does not have a photo ID</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Remind them of our policy; </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All campers must be signed out using a photo ID</a:t>
            </a:r>
            <a:endParaRPr sz="1300">
              <a:latin typeface="Arial"/>
              <a:ea typeface="Arial"/>
              <a:cs typeface="Arial"/>
              <a:sym typeface="Arial"/>
            </a:endParaRPr>
          </a:p>
          <a:p>
            <a:pPr indent="-311150" lvl="2" marL="1371600" rtl="0" algn="l">
              <a:spcBef>
                <a:spcPts val="0"/>
              </a:spcBef>
              <a:spcAft>
                <a:spcPts val="0"/>
              </a:spcAft>
              <a:buSzPts val="1300"/>
              <a:buFont typeface="Arial"/>
              <a:buChar char="■"/>
            </a:pPr>
            <a:r>
              <a:rPr lang="en" sz="1300">
                <a:latin typeface="Arial"/>
                <a:ea typeface="Arial"/>
                <a:cs typeface="Arial"/>
                <a:sym typeface="Arial"/>
              </a:rPr>
              <a:t>In extenuating circumstances, the camper can be signed out if the individual picking up can validate the primary contact’s email, phone number and one of the emergency contacts information</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In the event the name is not on the authorized pick up list:</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Inform the individual they are not on the list or the ID’s spelling doesn’t match, you will have to contact the primary contact to verify they are authorizing to pick up the camper</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Without verbal consent from the primary contact, we can not release the child from our care</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If consent is given, a not must be left on the file to update the authorized pick up list with the primary contact.</a:t>
            </a:r>
            <a:endParaRPr sz="1300">
              <a:latin typeface="Arial"/>
              <a:ea typeface="Arial"/>
              <a:cs typeface="Arial"/>
              <a:sym typeface="Arial"/>
            </a:endParaRPr>
          </a:p>
          <a:p>
            <a:pPr indent="0" lvl="0" marL="0" rtl="0" algn="l">
              <a:lnSpc>
                <a:spcPct val="105000"/>
              </a:lnSpc>
              <a:spcBef>
                <a:spcPts val="0"/>
              </a:spcBef>
              <a:spcAft>
                <a:spcPts val="1600"/>
              </a:spcAft>
              <a:buNone/>
            </a:pPr>
            <a:r>
              <a:t/>
            </a:r>
            <a:endParaRPr sz="14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58"/>
          <p:cNvSpPr txBox="1"/>
          <p:nvPr>
            <p:ph idx="4294967295" type="title"/>
          </p:nvPr>
        </p:nvSpPr>
        <p:spPr>
          <a:xfrm>
            <a:off x="163475" y="13965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4"/>
                </a:solidFill>
              </a:rPr>
              <a:t>Sign Out</a:t>
            </a:r>
            <a:r>
              <a:rPr lang="en"/>
              <a:t> </a:t>
            </a:r>
            <a:r>
              <a:rPr lang="en">
                <a:solidFill>
                  <a:schemeClr val="accent4"/>
                </a:solidFill>
              </a:rPr>
              <a:t>-</a:t>
            </a:r>
            <a:r>
              <a:rPr lang="en"/>
              <a:t> </a:t>
            </a:r>
            <a:r>
              <a:rPr lang="en">
                <a:solidFill>
                  <a:schemeClr val="accent2"/>
                </a:solidFill>
              </a:rPr>
              <a:t>Floater</a:t>
            </a:r>
            <a:endParaRPr>
              <a:solidFill>
                <a:schemeClr val="accent2"/>
              </a:solidFill>
            </a:endParaRPr>
          </a:p>
        </p:txBody>
      </p:sp>
      <p:sp>
        <p:nvSpPr>
          <p:cNvPr id="324" name="Google Shape;324;p58"/>
          <p:cNvSpPr txBox="1"/>
          <p:nvPr>
            <p:ph idx="4294967295" type="body"/>
          </p:nvPr>
        </p:nvSpPr>
        <p:spPr>
          <a:xfrm>
            <a:off x="200100" y="872525"/>
            <a:ext cx="8716200" cy="3983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500">
                <a:latin typeface="Arial"/>
                <a:ea typeface="Arial"/>
                <a:cs typeface="Arial"/>
                <a:sym typeface="Arial"/>
              </a:rPr>
              <a:t>Greeting the Guardians/Parents</a:t>
            </a:r>
            <a:r>
              <a:rPr lang="en" sz="1500">
                <a:latin typeface="Arial"/>
                <a:ea typeface="Arial"/>
                <a:cs typeface="Arial"/>
                <a:sym typeface="Arial"/>
              </a:rPr>
              <a:t>: “Welcome, you can sign your camper out with Millie over here”</a:t>
            </a:r>
            <a:endParaRPr sz="1500">
              <a:latin typeface="Arial"/>
              <a:ea typeface="Arial"/>
              <a:cs typeface="Arial"/>
              <a:sym typeface="Arial"/>
            </a:endParaRPr>
          </a:p>
          <a:p>
            <a:pPr indent="0" lvl="0" marL="0" rtl="0" algn="l">
              <a:lnSpc>
                <a:spcPct val="115000"/>
              </a:lnSpc>
              <a:spcBef>
                <a:spcPts val="0"/>
              </a:spcBef>
              <a:spcAft>
                <a:spcPts val="0"/>
              </a:spcAft>
              <a:buNone/>
            </a:pPr>
            <a:r>
              <a:t/>
            </a:r>
            <a:endParaRPr sz="1400">
              <a:latin typeface="Arial"/>
              <a:ea typeface="Arial"/>
              <a:cs typeface="Arial"/>
              <a:sym typeface="Arial"/>
            </a:endParaRPr>
          </a:p>
          <a:p>
            <a:pPr indent="0" lvl="0" marL="0" rtl="0" algn="l">
              <a:lnSpc>
                <a:spcPct val="115000"/>
              </a:lnSpc>
              <a:spcBef>
                <a:spcPts val="0"/>
              </a:spcBef>
              <a:spcAft>
                <a:spcPts val="0"/>
              </a:spcAft>
              <a:buNone/>
            </a:pPr>
            <a:r>
              <a:rPr b="1" lang="en" sz="1400">
                <a:latin typeface="Arial"/>
                <a:ea typeface="Arial"/>
                <a:cs typeface="Arial"/>
                <a:sym typeface="Arial"/>
              </a:rPr>
              <a:t>Collecting Camper from program area: </a:t>
            </a:r>
            <a:endParaRPr b="1" sz="1400">
              <a:latin typeface="Arial"/>
              <a:ea typeface="Arial"/>
              <a:cs typeface="Arial"/>
              <a:sym typeface="Arial"/>
            </a:endParaRPr>
          </a:p>
          <a:p>
            <a:pPr indent="-317500" lvl="0" marL="457200" rtl="0" algn="l">
              <a:lnSpc>
                <a:spcPct val="115000"/>
              </a:lnSpc>
              <a:spcBef>
                <a:spcPts val="0"/>
              </a:spcBef>
              <a:spcAft>
                <a:spcPts val="0"/>
              </a:spcAft>
              <a:buSzPts val="1400"/>
              <a:buFont typeface="Arial"/>
              <a:buChar char="●"/>
            </a:pPr>
            <a:r>
              <a:rPr lang="en" sz="1400">
                <a:latin typeface="Arial"/>
                <a:ea typeface="Arial"/>
                <a:cs typeface="Arial"/>
                <a:sym typeface="Arial"/>
              </a:rPr>
              <a:t>Stand near the sign in table, and await for a staff member at the computer to tell you who you will be going to collect</a:t>
            </a:r>
            <a:endParaRPr sz="1400">
              <a:latin typeface="Arial"/>
              <a:ea typeface="Arial"/>
              <a:cs typeface="Arial"/>
              <a:sym typeface="Arial"/>
            </a:endParaRPr>
          </a:p>
          <a:p>
            <a:pPr indent="-317500" lvl="0" marL="457200" rtl="0" algn="l">
              <a:lnSpc>
                <a:spcPct val="115000"/>
              </a:lnSpc>
              <a:spcBef>
                <a:spcPts val="0"/>
              </a:spcBef>
              <a:spcAft>
                <a:spcPts val="0"/>
              </a:spcAft>
              <a:buSzPts val="1400"/>
              <a:buFont typeface="Arial"/>
              <a:buChar char="●"/>
            </a:pPr>
            <a:r>
              <a:rPr lang="en" sz="1500">
                <a:latin typeface="Arial"/>
                <a:ea typeface="Arial"/>
                <a:cs typeface="Arial"/>
                <a:sym typeface="Arial"/>
              </a:rPr>
              <a:t>Listen carefully for the campers full name and group, repeat back the name and group you will be collecting the camper from</a:t>
            </a:r>
            <a:endParaRPr sz="1500">
              <a:latin typeface="Arial"/>
              <a:ea typeface="Arial"/>
              <a:cs typeface="Arial"/>
              <a:sym typeface="Arial"/>
            </a:endParaRPr>
          </a:p>
          <a:p>
            <a:pPr indent="-323850" lvl="0" marL="457200" rtl="0" algn="l">
              <a:lnSpc>
                <a:spcPct val="115000"/>
              </a:lnSpc>
              <a:spcBef>
                <a:spcPts val="0"/>
              </a:spcBef>
              <a:spcAft>
                <a:spcPts val="0"/>
              </a:spcAft>
              <a:buSzPts val="1500"/>
              <a:buFont typeface="Arial"/>
              <a:buChar char="●"/>
            </a:pPr>
            <a:r>
              <a:rPr lang="en" sz="1500">
                <a:latin typeface="Arial"/>
                <a:ea typeface="Arial"/>
                <a:cs typeface="Arial"/>
                <a:sym typeface="Arial"/>
              </a:rPr>
              <a:t>Go to the activity area and identify the camper with the help of the coaches supervising</a:t>
            </a:r>
            <a:endParaRPr sz="1500">
              <a:latin typeface="Arial"/>
              <a:ea typeface="Arial"/>
              <a:cs typeface="Arial"/>
              <a:sym typeface="Arial"/>
            </a:endParaRPr>
          </a:p>
          <a:p>
            <a:pPr indent="-323850" lvl="1" marL="914400" rtl="0" algn="l">
              <a:lnSpc>
                <a:spcPct val="115000"/>
              </a:lnSpc>
              <a:spcBef>
                <a:spcPts val="0"/>
              </a:spcBef>
              <a:spcAft>
                <a:spcPts val="0"/>
              </a:spcAft>
              <a:buSzPts val="1500"/>
              <a:buFont typeface="Arial"/>
              <a:buChar char="○"/>
            </a:pPr>
            <a:r>
              <a:rPr lang="en" sz="1500">
                <a:latin typeface="Arial"/>
                <a:ea typeface="Arial"/>
                <a:cs typeface="Arial"/>
                <a:sym typeface="Arial"/>
              </a:rPr>
              <a:t>Confirm the campers first </a:t>
            </a:r>
            <a:r>
              <a:rPr b="1" lang="en" sz="1500">
                <a:latin typeface="Arial"/>
                <a:ea typeface="Arial"/>
                <a:cs typeface="Arial"/>
                <a:sym typeface="Arial"/>
              </a:rPr>
              <a:t>AND</a:t>
            </a:r>
            <a:r>
              <a:rPr lang="en" sz="1500">
                <a:latin typeface="Arial"/>
                <a:ea typeface="Arial"/>
                <a:cs typeface="Arial"/>
                <a:sym typeface="Arial"/>
              </a:rPr>
              <a:t> last name </a:t>
            </a:r>
            <a:endParaRPr sz="1500">
              <a:latin typeface="Arial"/>
              <a:ea typeface="Arial"/>
              <a:cs typeface="Arial"/>
              <a:sym typeface="Arial"/>
            </a:endParaRPr>
          </a:p>
          <a:p>
            <a:pPr indent="-323850" lvl="1" marL="914400" rtl="0" algn="l">
              <a:lnSpc>
                <a:spcPct val="115000"/>
              </a:lnSpc>
              <a:spcBef>
                <a:spcPts val="0"/>
              </a:spcBef>
              <a:spcAft>
                <a:spcPts val="0"/>
              </a:spcAft>
              <a:buSzPts val="1500"/>
              <a:buFont typeface="Arial"/>
              <a:buChar char="○"/>
            </a:pPr>
            <a:r>
              <a:rPr lang="en" sz="1500">
                <a:latin typeface="Arial"/>
                <a:ea typeface="Arial"/>
                <a:cs typeface="Arial"/>
                <a:sym typeface="Arial"/>
              </a:rPr>
              <a:t>Ensure they have all their belongings</a:t>
            </a:r>
            <a:endParaRPr sz="1500">
              <a:latin typeface="Arial"/>
              <a:ea typeface="Arial"/>
              <a:cs typeface="Arial"/>
              <a:sym typeface="Arial"/>
            </a:endParaRPr>
          </a:p>
          <a:p>
            <a:pPr indent="-323850" lvl="2" marL="1371600" rtl="0" algn="l">
              <a:lnSpc>
                <a:spcPct val="115000"/>
              </a:lnSpc>
              <a:spcBef>
                <a:spcPts val="0"/>
              </a:spcBef>
              <a:spcAft>
                <a:spcPts val="0"/>
              </a:spcAft>
              <a:buSzPts val="1500"/>
              <a:buFont typeface="Arial"/>
              <a:buChar char="■"/>
            </a:pPr>
            <a:r>
              <a:rPr lang="en" sz="1500">
                <a:latin typeface="Arial"/>
                <a:ea typeface="Arial"/>
                <a:cs typeface="Arial"/>
                <a:sym typeface="Arial"/>
              </a:rPr>
              <a:t>If they can not find an item, help them search the area. </a:t>
            </a:r>
            <a:endParaRPr sz="1500">
              <a:latin typeface="Arial"/>
              <a:ea typeface="Arial"/>
              <a:cs typeface="Arial"/>
              <a:sym typeface="Arial"/>
            </a:endParaRPr>
          </a:p>
          <a:p>
            <a:pPr indent="-323850" lvl="0" marL="457200" rtl="0" algn="l">
              <a:lnSpc>
                <a:spcPct val="115000"/>
              </a:lnSpc>
              <a:spcBef>
                <a:spcPts val="0"/>
              </a:spcBef>
              <a:spcAft>
                <a:spcPts val="0"/>
              </a:spcAft>
              <a:buSzPts val="1500"/>
              <a:buFont typeface="Arial"/>
              <a:buChar char="●"/>
            </a:pPr>
            <a:r>
              <a:rPr lang="en" sz="1500">
                <a:latin typeface="Arial"/>
                <a:ea typeface="Arial"/>
                <a:cs typeface="Arial"/>
                <a:sym typeface="Arial"/>
              </a:rPr>
              <a:t>Walk the camper back to the table and hand them off to the authorized pick up. </a:t>
            </a:r>
            <a:endParaRPr sz="1500">
              <a:latin typeface="Arial"/>
              <a:ea typeface="Arial"/>
              <a:cs typeface="Arial"/>
              <a:sym typeface="Arial"/>
            </a:endParaRPr>
          </a:p>
          <a:p>
            <a:pPr indent="-323850" lvl="1" marL="914400" rtl="0" algn="l">
              <a:lnSpc>
                <a:spcPct val="115000"/>
              </a:lnSpc>
              <a:spcBef>
                <a:spcPts val="0"/>
              </a:spcBef>
              <a:spcAft>
                <a:spcPts val="0"/>
              </a:spcAft>
              <a:buSzPts val="1500"/>
              <a:buFont typeface="Arial"/>
              <a:buChar char="○"/>
            </a:pPr>
            <a:r>
              <a:rPr lang="en" sz="1500">
                <a:latin typeface="Arial"/>
                <a:ea typeface="Arial"/>
                <a:cs typeface="Arial"/>
                <a:sym typeface="Arial"/>
              </a:rPr>
              <a:t>The Coach may want to walk the camper back to the sign out table to provide feedback</a:t>
            </a:r>
            <a:endParaRPr sz="1500">
              <a:latin typeface="Arial"/>
              <a:ea typeface="Arial"/>
              <a:cs typeface="Arial"/>
              <a:sym typeface="Arial"/>
            </a:endParaRPr>
          </a:p>
          <a:p>
            <a:pPr indent="-323850" lvl="2" marL="1371600" rtl="0" algn="l">
              <a:lnSpc>
                <a:spcPct val="115000"/>
              </a:lnSpc>
              <a:spcBef>
                <a:spcPts val="0"/>
              </a:spcBef>
              <a:spcAft>
                <a:spcPts val="0"/>
              </a:spcAft>
              <a:buSzPts val="1500"/>
              <a:buFont typeface="Arial"/>
              <a:buChar char="■"/>
            </a:pPr>
            <a:r>
              <a:rPr lang="en" sz="1500">
                <a:latin typeface="Arial"/>
                <a:ea typeface="Arial"/>
                <a:cs typeface="Arial"/>
                <a:sym typeface="Arial"/>
              </a:rPr>
              <a:t>In situations like this, you will stay with the group of campers the coach is supervising until they return</a:t>
            </a:r>
            <a:endParaRPr sz="1500">
              <a:latin typeface="Arial"/>
              <a:ea typeface="Arial"/>
              <a:cs typeface="Arial"/>
              <a:sym typeface="Arial"/>
            </a:endParaRPr>
          </a:p>
          <a:p>
            <a:pPr indent="0" lvl="0" marL="0" rtl="0" algn="l">
              <a:lnSpc>
                <a:spcPct val="95000"/>
              </a:lnSpc>
              <a:spcBef>
                <a:spcPts val="0"/>
              </a:spcBef>
              <a:spcAft>
                <a:spcPts val="0"/>
              </a:spcAft>
              <a:buNone/>
            </a:pPr>
            <a:r>
              <a:t/>
            </a:r>
            <a:endParaRPr sz="17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59"/>
          <p:cNvSpPr txBox="1"/>
          <p:nvPr>
            <p:ph idx="4294967295" type="title"/>
          </p:nvPr>
        </p:nvSpPr>
        <p:spPr>
          <a:xfrm>
            <a:off x="152950" y="128975"/>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2"/>
                </a:solidFill>
              </a:rPr>
              <a:t>Before Care</a:t>
            </a:r>
            <a:endParaRPr>
              <a:solidFill>
                <a:schemeClr val="accent2"/>
              </a:solidFill>
            </a:endParaRPr>
          </a:p>
        </p:txBody>
      </p:sp>
      <p:sp>
        <p:nvSpPr>
          <p:cNvPr id="330" name="Google Shape;330;p59"/>
          <p:cNvSpPr txBox="1"/>
          <p:nvPr>
            <p:ph idx="4294967295" type="body"/>
          </p:nvPr>
        </p:nvSpPr>
        <p:spPr>
          <a:xfrm>
            <a:off x="266075" y="861400"/>
            <a:ext cx="8643000" cy="406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Arial"/>
                <a:ea typeface="Arial"/>
                <a:cs typeface="Arial"/>
                <a:sym typeface="Arial"/>
              </a:rPr>
              <a:t>When arriving for before care: </a:t>
            </a:r>
            <a:endParaRPr b="1"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Communicate that you've arrived to the location in the Google Space Group Chat</a:t>
            </a:r>
            <a:endParaRPr sz="1600">
              <a:latin typeface="Arial"/>
              <a:ea typeface="Arial"/>
              <a:cs typeface="Arial"/>
              <a:sym typeface="Arial"/>
            </a:endParaRPr>
          </a:p>
          <a:p>
            <a:pPr indent="0" lvl="0" marL="0" rtl="0" algn="l">
              <a:spcBef>
                <a:spcPts val="0"/>
              </a:spcBef>
              <a:spcAft>
                <a:spcPts val="0"/>
              </a:spcAft>
              <a:buNone/>
            </a:pPr>
            <a:r>
              <a:rPr b="1" lang="en" sz="1600">
                <a:latin typeface="Arial"/>
                <a:ea typeface="Arial"/>
                <a:cs typeface="Arial"/>
                <a:sym typeface="Arial"/>
              </a:rPr>
              <a:t>Set up the before care area with any equipment you need to execute the program plan </a:t>
            </a:r>
            <a:endParaRPr b="1"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Once the before care area is set up, return to the sign in desk to set up the computers for sign in</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As campers arrive, perform all sign in procedures on the computer</a:t>
            </a:r>
            <a:endParaRPr sz="1600">
              <a:latin typeface="Arial"/>
              <a:ea typeface="Arial"/>
              <a:cs typeface="Arial"/>
              <a:sym typeface="Arial"/>
            </a:endParaRPr>
          </a:p>
          <a:p>
            <a:pPr indent="-330200" lvl="1" marL="914400" rtl="0" algn="l">
              <a:spcBef>
                <a:spcPts val="0"/>
              </a:spcBef>
              <a:spcAft>
                <a:spcPts val="0"/>
              </a:spcAft>
              <a:buSzPts val="1600"/>
              <a:buFont typeface="Arial"/>
              <a:buChar char="○"/>
            </a:pPr>
            <a:r>
              <a:rPr lang="en" sz="1600">
                <a:latin typeface="Arial"/>
                <a:ea typeface="Arial"/>
                <a:cs typeface="Arial"/>
                <a:sym typeface="Arial"/>
              </a:rPr>
              <a:t>If there are only 2 coaches scheduled on before care, you will act as the floater</a:t>
            </a:r>
            <a:endParaRPr sz="1600">
              <a:latin typeface="Arial"/>
              <a:ea typeface="Arial"/>
              <a:cs typeface="Arial"/>
              <a:sym typeface="Arial"/>
            </a:endParaRPr>
          </a:p>
          <a:p>
            <a:pPr indent="0" lvl="0" marL="0" rtl="0" algn="l">
              <a:spcBef>
                <a:spcPts val="0"/>
              </a:spcBef>
              <a:spcAft>
                <a:spcPts val="0"/>
              </a:spcAft>
              <a:buNone/>
            </a:pPr>
            <a:r>
              <a:rPr b="1" lang="en" sz="1600">
                <a:latin typeface="Arial"/>
                <a:ea typeface="Arial"/>
                <a:cs typeface="Arial"/>
                <a:sym typeface="Arial"/>
              </a:rPr>
              <a:t>Give students opportunity for play with 2-3 different activities if available</a:t>
            </a:r>
            <a:endParaRPr b="1"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Ensure kids are having fun, before care can be as fun as we make it, very special bonds can be formed in these small group settings</a:t>
            </a:r>
            <a:endParaRPr sz="1600">
              <a:latin typeface="Arial"/>
              <a:ea typeface="Arial"/>
              <a:cs typeface="Arial"/>
              <a:sym typeface="Arial"/>
            </a:endParaRPr>
          </a:p>
          <a:p>
            <a:pPr indent="0" lvl="0" marL="0" rtl="0" algn="l">
              <a:spcBef>
                <a:spcPts val="0"/>
              </a:spcBef>
              <a:spcAft>
                <a:spcPts val="0"/>
              </a:spcAft>
              <a:buNone/>
            </a:pPr>
            <a:r>
              <a:rPr b="1" lang="en" sz="1600">
                <a:latin typeface="Arial"/>
                <a:ea typeface="Arial"/>
                <a:cs typeface="Arial"/>
                <a:sym typeface="Arial"/>
              </a:rPr>
              <a:t>As soon as coaches arrive for their scheduled start times, integrate campers with the rest of the camp </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Before care campers should be brought to their program area no later than 8:45 AM</a:t>
            </a:r>
            <a:endParaRPr sz="1600">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60"/>
          <p:cNvSpPr txBox="1"/>
          <p:nvPr>
            <p:ph idx="4294967295" type="title"/>
          </p:nvPr>
        </p:nvSpPr>
        <p:spPr>
          <a:xfrm>
            <a:off x="280000" y="85050"/>
            <a:ext cx="7688700" cy="535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solidFill>
                  <a:schemeClr val="accent4"/>
                </a:solidFill>
              </a:rPr>
              <a:t>Aftercare</a:t>
            </a:r>
            <a:r>
              <a:rPr lang="en">
                <a:solidFill>
                  <a:schemeClr val="accent5"/>
                </a:solidFill>
              </a:rPr>
              <a:t> </a:t>
            </a:r>
            <a:endParaRPr>
              <a:solidFill>
                <a:schemeClr val="accent5"/>
              </a:solidFill>
            </a:endParaRPr>
          </a:p>
        </p:txBody>
      </p:sp>
      <p:sp>
        <p:nvSpPr>
          <p:cNvPr id="336" name="Google Shape;336;p60"/>
          <p:cNvSpPr txBox="1"/>
          <p:nvPr>
            <p:ph idx="4294967295" type="body"/>
          </p:nvPr>
        </p:nvSpPr>
        <p:spPr>
          <a:xfrm>
            <a:off x="207450" y="649900"/>
            <a:ext cx="8650200" cy="394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300">
                <a:latin typeface="Arial"/>
                <a:ea typeface="Arial"/>
                <a:cs typeface="Arial"/>
                <a:sym typeface="Arial"/>
              </a:rPr>
              <a:t>As sign out comes to an end at 4:15 After care begins</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After Care coaches are to gather the equipment they will need for the after care program plan</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Attendance</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Once After Care coaches are in the After Care area the remaining campers can be handed off to them</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Attendance should be taken</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Anyone not on the list should have their parent’s and Guardian’s contacted if it is after 4:30</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Notify admin team by either posting in the group chat or confirming with Site Admin or Coordinator</a:t>
            </a:r>
            <a:endParaRPr sz="1300">
              <a:latin typeface="Arial"/>
              <a:ea typeface="Arial"/>
              <a:cs typeface="Arial"/>
              <a:sym typeface="Arial"/>
            </a:endParaRPr>
          </a:p>
          <a:p>
            <a:pPr indent="-311150" lvl="2" marL="1371600" rtl="0" algn="l">
              <a:spcBef>
                <a:spcPts val="0"/>
              </a:spcBef>
              <a:spcAft>
                <a:spcPts val="0"/>
              </a:spcAft>
              <a:buSzPts val="1300"/>
              <a:buFont typeface="Arial"/>
              <a:buChar char="■"/>
            </a:pPr>
            <a:r>
              <a:rPr lang="en" sz="1300">
                <a:latin typeface="Arial"/>
                <a:ea typeface="Arial"/>
                <a:cs typeface="Arial"/>
                <a:sym typeface="Arial"/>
              </a:rPr>
              <a:t>The Amilia account will be charged for 1 day of after car</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Programming: </a:t>
            </a:r>
            <a:endParaRPr b="1" sz="1300">
              <a:latin typeface="Arial"/>
              <a:ea typeface="Arial"/>
              <a:cs typeface="Arial"/>
              <a:sym typeface="Arial"/>
            </a:endParaRPr>
          </a:p>
          <a:p>
            <a:pPr indent="0" lvl="0" marL="0" rtl="0" algn="l">
              <a:spcBef>
                <a:spcPts val="0"/>
              </a:spcBef>
              <a:spcAft>
                <a:spcPts val="0"/>
              </a:spcAft>
              <a:buNone/>
            </a:pPr>
            <a:r>
              <a:rPr lang="en" sz="1300">
                <a:latin typeface="Arial"/>
                <a:ea typeface="Arial"/>
                <a:cs typeface="Arial"/>
                <a:sym typeface="Arial"/>
              </a:rPr>
              <a:t>Give students opportunity for play with 2-3 different activities if available</a:t>
            </a:r>
            <a:endParaRPr sz="1300">
              <a:latin typeface="Arial"/>
              <a:ea typeface="Arial"/>
              <a:cs typeface="Arial"/>
              <a:sym typeface="Arial"/>
            </a:endParaRPr>
          </a:p>
          <a:p>
            <a:pPr indent="0" lvl="0" marL="0" rtl="0" algn="l">
              <a:spcBef>
                <a:spcPts val="1000"/>
              </a:spcBef>
              <a:spcAft>
                <a:spcPts val="0"/>
              </a:spcAft>
              <a:buNone/>
            </a:pPr>
            <a:r>
              <a:rPr b="1" lang="en" sz="1300">
                <a:latin typeface="Arial"/>
                <a:ea typeface="Arial"/>
                <a:cs typeface="Arial"/>
                <a:sym typeface="Arial"/>
              </a:rPr>
              <a:t>Sign Out:</a:t>
            </a:r>
            <a:endParaRPr b="1"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Perform Sign out procedures as guardians/parents arrive to pick up campers</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Post in the group chat what time campers are signed out at</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When the last camper has been picked up, note in the groupchat they are the last to be picked up</a:t>
            </a:r>
            <a:endParaRPr sz="1300">
              <a:latin typeface="Arial"/>
              <a:ea typeface="Arial"/>
              <a:cs typeface="Arial"/>
              <a:sym typeface="Arial"/>
            </a:endParaRPr>
          </a:p>
          <a:p>
            <a:pPr indent="-311150" lvl="0" marL="457200" rtl="0" algn="l">
              <a:spcBef>
                <a:spcPts val="0"/>
              </a:spcBef>
              <a:spcAft>
                <a:spcPts val="0"/>
              </a:spcAft>
              <a:buSzPts val="1300"/>
              <a:buFont typeface="Arial"/>
              <a:buChar char="●"/>
            </a:pPr>
            <a:r>
              <a:rPr lang="en" sz="1300">
                <a:latin typeface="Arial"/>
                <a:ea typeface="Arial"/>
                <a:cs typeface="Arial"/>
                <a:sym typeface="Arial"/>
              </a:rPr>
              <a:t>Complete a walk through of all areas</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Post pictures in group chat of all areas before leaving</a:t>
            </a:r>
            <a:endParaRPr sz="1300">
              <a:latin typeface="Arial"/>
              <a:ea typeface="Arial"/>
              <a:cs typeface="Arial"/>
              <a:sym typeface="Arial"/>
            </a:endParaRPr>
          </a:p>
          <a:p>
            <a:pPr indent="-311150" lvl="1" marL="914400" rtl="0" algn="l">
              <a:spcBef>
                <a:spcPts val="0"/>
              </a:spcBef>
              <a:spcAft>
                <a:spcPts val="0"/>
              </a:spcAft>
              <a:buSzPts val="1300"/>
              <a:buFont typeface="Arial"/>
              <a:buChar char="○"/>
            </a:pPr>
            <a:r>
              <a:rPr lang="en" sz="1300">
                <a:latin typeface="Arial"/>
                <a:ea typeface="Arial"/>
                <a:cs typeface="Arial"/>
                <a:sym typeface="Arial"/>
              </a:rPr>
              <a:t>Lock doors if applicable to location</a:t>
            </a:r>
            <a:endParaRPr sz="1300">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61"/>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TAC Module 2.5</a:t>
            </a:r>
            <a:endParaRPr/>
          </a:p>
        </p:txBody>
      </p:sp>
      <p:sp>
        <p:nvSpPr>
          <p:cNvPr id="342" name="Google Shape;342;p61"/>
          <p:cNvSpPr txBox="1"/>
          <p:nvPr/>
        </p:nvSpPr>
        <p:spPr>
          <a:xfrm>
            <a:off x="1260275" y="3087350"/>
            <a:ext cx="6744600" cy="446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700">
                <a:solidFill>
                  <a:schemeClr val="dk1"/>
                </a:solidFill>
              </a:rPr>
              <a:t>Policies and Procedures</a:t>
            </a:r>
            <a:endParaRPr b="1" sz="1700">
              <a:solidFill>
                <a:schemeClr val="dk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Policies and Procedures</a:t>
            </a:r>
            <a:endParaRPr/>
          </a:p>
        </p:txBody>
      </p:sp>
      <p:sp>
        <p:nvSpPr>
          <p:cNvPr id="348" name="Google Shape;348;p62"/>
          <p:cNvSpPr txBox="1"/>
          <p:nvPr>
            <p:ph idx="1" type="body"/>
          </p:nvPr>
        </p:nvSpPr>
        <p:spPr>
          <a:xfrm>
            <a:off x="292800" y="119337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Any Incidents </a:t>
            </a:r>
            <a:endParaRPr b="1" sz="1400"/>
          </a:p>
          <a:p>
            <a:pPr indent="-317500" lvl="0" marL="457200" rtl="0" algn="l">
              <a:lnSpc>
                <a:spcPct val="100000"/>
              </a:lnSpc>
              <a:spcBef>
                <a:spcPts val="0"/>
              </a:spcBef>
              <a:spcAft>
                <a:spcPts val="0"/>
              </a:spcAft>
              <a:buSzPts val="1400"/>
              <a:buChar char="●"/>
            </a:pPr>
            <a:r>
              <a:rPr lang="en" sz="1400"/>
              <a:t>Incident - Report immediately to coordinator </a:t>
            </a:r>
            <a:endParaRPr sz="1400"/>
          </a:p>
          <a:p>
            <a:pPr indent="-317500" lvl="0" marL="457200" rtl="0" algn="l">
              <a:lnSpc>
                <a:spcPct val="100000"/>
              </a:lnSpc>
              <a:spcBef>
                <a:spcPts val="0"/>
              </a:spcBef>
              <a:spcAft>
                <a:spcPts val="0"/>
              </a:spcAft>
              <a:buSzPts val="1400"/>
              <a:buChar char="●"/>
            </a:pPr>
            <a:r>
              <a:rPr lang="en" sz="1400" u="sng">
                <a:solidFill>
                  <a:schemeClr val="hlink"/>
                </a:solidFill>
                <a:hlinkClick r:id="rId3"/>
              </a:rPr>
              <a:t>https://tacsports.ca/incident</a:t>
            </a:r>
            <a:endParaRPr sz="1400"/>
          </a:p>
          <a:p>
            <a:pPr indent="-317500" lvl="0" marL="457200" rtl="0" algn="l">
              <a:lnSpc>
                <a:spcPct val="100000"/>
              </a:lnSpc>
              <a:spcBef>
                <a:spcPts val="0"/>
              </a:spcBef>
              <a:spcAft>
                <a:spcPts val="0"/>
              </a:spcAft>
              <a:buSzPts val="1400"/>
              <a:buChar char="●"/>
            </a:pPr>
            <a:r>
              <a:rPr lang="en" sz="1400"/>
              <a:t>Parents contacted immediately (</a:t>
            </a:r>
            <a:r>
              <a:rPr b="1" lang="en" sz="1400"/>
              <a:t>ANY</a:t>
            </a:r>
            <a:r>
              <a:rPr lang="en" sz="1400"/>
              <a:t> scrapes, bruises, minor cuts, bumps)</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b="1" lang="en" sz="1400"/>
              <a:t>Allergies</a:t>
            </a:r>
            <a:r>
              <a:rPr lang="en" sz="1400"/>
              <a:t> - First Aid Policy </a:t>
            </a:r>
            <a:endParaRPr sz="1400"/>
          </a:p>
          <a:p>
            <a:pPr indent="-317500" lvl="0" marL="457200" rtl="0" algn="l">
              <a:lnSpc>
                <a:spcPct val="100000"/>
              </a:lnSpc>
              <a:spcBef>
                <a:spcPts val="0"/>
              </a:spcBef>
              <a:spcAft>
                <a:spcPts val="0"/>
              </a:spcAft>
              <a:buSzPts val="1400"/>
              <a:buChar char="●"/>
            </a:pPr>
            <a:r>
              <a:rPr lang="en" sz="1400"/>
              <a:t>First Aid Sheets + WhatsApp Picture at Camp During Sign in</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b="1" lang="en" sz="1400"/>
              <a:t>Bathroom Policy</a:t>
            </a:r>
            <a:endParaRPr b="1" sz="1400"/>
          </a:p>
          <a:p>
            <a:pPr indent="-317500" lvl="0" marL="457200" rtl="0" algn="l">
              <a:lnSpc>
                <a:spcPct val="100000"/>
              </a:lnSpc>
              <a:spcBef>
                <a:spcPts val="0"/>
              </a:spcBef>
              <a:spcAft>
                <a:spcPts val="0"/>
              </a:spcAft>
              <a:buSzPts val="1400"/>
              <a:buChar char="●"/>
            </a:pPr>
            <a:r>
              <a:rPr lang="en" sz="1400"/>
              <a:t>We consider ourselves a hands free camp, all campers are expected to be potty trained and not require assistance in the washroom.</a:t>
            </a:r>
            <a:endParaRPr sz="1400"/>
          </a:p>
          <a:p>
            <a:pPr indent="0" lvl="0" marL="45720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b="1" lang="en" sz="1400"/>
              <a:t>Supervision Policy</a:t>
            </a:r>
            <a:endParaRPr b="1" sz="1400"/>
          </a:p>
          <a:p>
            <a:pPr indent="-317500" lvl="0" marL="457200" rtl="0" algn="l">
              <a:lnSpc>
                <a:spcPct val="100000"/>
              </a:lnSpc>
              <a:spcBef>
                <a:spcPts val="0"/>
              </a:spcBef>
              <a:spcAft>
                <a:spcPts val="0"/>
              </a:spcAft>
              <a:buSzPts val="1400"/>
              <a:buChar char="●"/>
            </a:pPr>
            <a:r>
              <a:rPr lang="en" sz="1400"/>
              <a:t>No Camper is to be left alone with Coaches, volunteers, or other staff members</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b="1" lang="en" sz="1400"/>
              <a:t>Changeroom / End of Day Policy</a:t>
            </a:r>
            <a:endParaRPr b="1" sz="1400"/>
          </a:p>
          <a:p>
            <a:pPr indent="-317500" lvl="0" marL="457200" rtl="0" algn="l">
              <a:lnSpc>
                <a:spcPct val="100000"/>
              </a:lnSpc>
              <a:spcBef>
                <a:spcPts val="0"/>
              </a:spcBef>
              <a:spcAft>
                <a:spcPts val="0"/>
              </a:spcAft>
              <a:buSzPts val="1400"/>
              <a:buChar char="●"/>
            </a:pPr>
            <a:r>
              <a:rPr lang="en" sz="1400"/>
              <a:t>Follow ‘Changeroom Sweep / End of Day’ procedures</a:t>
            </a:r>
            <a:endParaRPr sz="14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6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Incidents</a:t>
            </a:r>
            <a:endParaRPr/>
          </a:p>
        </p:txBody>
      </p:sp>
      <p:sp>
        <p:nvSpPr>
          <p:cNvPr id="354" name="Google Shape;354;p63"/>
          <p:cNvSpPr txBox="1"/>
          <p:nvPr>
            <p:ph idx="1" type="body"/>
          </p:nvPr>
        </p:nvSpPr>
        <p:spPr>
          <a:xfrm>
            <a:off x="154525" y="1269550"/>
            <a:ext cx="3915600" cy="3668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770"/>
              <a:buNone/>
            </a:pPr>
            <a:r>
              <a:rPr b="1" lang="en" sz="1460">
                <a:solidFill>
                  <a:schemeClr val="accent5"/>
                </a:solidFill>
              </a:rPr>
              <a:t>Minor Incidents</a:t>
            </a:r>
            <a:r>
              <a:rPr lang="en" sz="1460"/>
              <a:t> Include but are not limited;</a:t>
            </a:r>
            <a:endParaRPr sz="1460"/>
          </a:p>
          <a:p>
            <a:pPr indent="-321310" lvl="0" marL="457200" rtl="0" algn="l">
              <a:lnSpc>
                <a:spcPct val="95000"/>
              </a:lnSpc>
              <a:spcBef>
                <a:spcPts val="1600"/>
              </a:spcBef>
              <a:spcAft>
                <a:spcPts val="0"/>
              </a:spcAft>
              <a:buSzPts val="1460"/>
              <a:buChar char="●"/>
            </a:pPr>
            <a:r>
              <a:rPr lang="en" sz="1460"/>
              <a:t>Scraped knees/elbows</a:t>
            </a:r>
            <a:endParaRPr sz="1460"/>
          </a:p>
          <a:p>
            <a:pPr indent="-321310" lvl="0" marL="457200" rtl="0" algn="l">
              <a:lnSpc>
                <a:spcPct val="95000"/>
              </a:lnSpc>
              <a:spcBef>
                <a:spcPts val="0"/>
              </a:spcBef>
              <a:spcAft>
                <a:spcPts val="0"/>
              </a:spcAft>
              <a:buSzPts val="1460"/>
              <a:buChar char="●"/>
            </a:pPr>
            <a:r>
              <a:rPr lang="en" sz="1460"/>
              <a:t>Small cuts</a:t>
            </a:r>
            <a:endParaRPr sz="1460"/>
          </a:p>
          <a:p>
            <a:pPr indent="-321310" lvl="0" marL="457200" rtl="0" algn="l">
              <a:lnSpc>
                <a:spcPct val="95000"/>
              </a:lnSpc>
              <a:spcBef>
                <a:spcPts val="0"/>
              </a:spcBef>
              <a:spcAft>
                <a:spcPts val="0"/>
              </a:spcAft>
              <a:buSzPts val="1460"/>
              <a:buChar char="●"/>
            </a:pPr>
            <a:r>
              <a:rPr lang="en" sz="1460"/>
              <a:t>Bug bites</a:t>
            </a:r>
            <a:endParaRPr sz="1460"/>
          </a:p>
          <a:p>
            <a:pPr indent="-321310" lvl="0" marL="457200" rtl="0" algn="l">
              <a:lnSpc>
                <a:spcPct val="95000"/>
              </a:lnSpc>
              <a:spcBef>
                <a:spcPts val="0"/>
              </a:spcBef>
              <a:spcAft>
                <a:spcPts val="0"/>
              </a:spcAft>
              <a:buSzPts val="1460"/>
              <a:buChar char="●"/>
            </a:pPr>
            <a:r>
              <a:rPr lang="en" sz="1460"/>
              <a:t>Light Falls/Bumps</a:t>
            </a:r>
            <a:endParaRPr sz="1460"/>
          </a:p>
          <a:p>
            <a:pPr indent="0" lvl="0" marL="0" rtl="0" algn="l">
              <a:lnSpc>
                <a:spcPct val="95000"/>
              </a:lnSpc>
              <a:spcBef>
                <a:spcPts val="1600"/>
              </a:spcBef>
              <a:spcAft>
                <a:spcPts val="0"/>
              </a:spcAft>
              <a:buNone/>
            </a:pPr>
            <a:r>
              <a:rPr lang="en" sz="1460"/>
              <a:t>The Main Difference between a Minor Incident and Major Incident of the Severity of Injury or affects on the campers</a:t>
            </a:r>
            <a:endParaRPr sz="1460"/>
          </a:p>
          <a:p>
            <a:pPr indent="0" lvl="0" marL="0" rtl="0" algn="l">
              <a:lnSpc>
                <a:spcPct val="95000"/>
              </a:lnSpc>
              <a:spcBef>
                <a:spcPts val="1600"/>
              </a:spcBef>
              <a:spcAft>
                <a:spcPts val="0"/>
              </a:spcAft>
              <a:buNone/>
            </a:pPr>
            <a:r>
              <a:t/>
            </a:r>
            <a:endParaRPr sz="1460"/>
          </a:p>
          <a:p>
            <a:pPr indent="0" lvl="0" marL="0" rtl="0" algn="l">
              <a:lnSpc>
                <a:spcPct val="95000"/>
              </a:lnSpc>
              <a:spcBef>
                <a:spcPts val="1600"/>
              </a:spcBef>
              <a:spcAft>
                <a:spcPts val="1600"/>
              </a:spcAft>
              <a:buNone/>
            </a:pPr>
            <a:r>
              <a:t/>
            </a:r>
            <a:endParaRPr sz="1460"/>
          </a:p>
        </p:txBody>
      </p:sp>
      <p:sp>
        <p:nvSpPr>
          <p:cNvPr id="355" name="Google Shape;355;p63"/>
          <p:cNvSpPr txBox="1"/>
          <p:nvPr>
            <p:ph idx="1" type="body"/>
          </p:nvPr>
        </p:nvSpPr>
        <p:spPr>
          <a:xfrm>
            <a:off x="4021225" y="1269550"/>
            <a:ext cx="4893600" cy="3668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770"/>
              <a:buNone/>
            </a:pPr>
            <a:r>
              <a:rPr b="1" lang="en" sz="1460">
                <a:solidFill>
                  <a:schemeClr val="accent5"/>
                </a:solidFill>
              </a:rPr>
              <a:t>Major Incidents</a:t>
            </a:r>
            <a:r>
              <a:rPr b="1" lang="en" sz="1460"/>
              <a:t> </a:t>
            </a:r>
            <a:r>
              <a:rPr lang="en" sz="1460"/>
              <a:t>include but are not limited to;</a:t>
            </a:r>
            <a:endParaRPr sz="1460"/>
          </a:p>
          <a:p>
            <a:pPr indent="-321310" lvl="0" marL="457200" rtl="0" algn="l">
              <a:lnSpc>
                <a:spcPct val="95000"/>
              </a:lnSpc>
              <a:spcBef>
                <a:spcPts val="1600"/>
              </a:spcBef>
              <a:spcAft>
                <a:spcPts val="0"/>
              </a:spcAft>
              <a:buSzPts val="1460"/>
              <a:buChar char="●"/>
            </a:pPr>
            <a:r>
              <a:rPr lang="en" sz="1460"/>
              <a:t>Head Trauma</a:t>
            </a:r>
            <a:endParaRPr sz="1460"/>
          </a:p>
          <a:p>
            <a:pPr indent="-321310" lvl="0" marL="457200" rtl="0" algn="l">
              <a:lnSpc>
                <a:spcPct val="95000"/>
              </a:lnSpc>
              <a:spcBef>
                <a:spcPts val="0"/>
              </a:spcBef>
              <a:spcAft>
                <a:spcPts val="0"/>
              </a:spcAft>
              <a:buSzPts val="1460"/>
              <a:buChar char="●"/>
            </a:pPr>
            <a:r>
              <a:rPr lang="en" sz="1460"/>
              <a:t>Deep Cuts</a:t>
            </a:r>
            <a:endParaRPr sz="1460"/>
          </a:p>
          <a:p>
            <a:pPr indent="-321310" lvl="0" marL="457200" rtl="0" algn="l">
              <a:lnSpc>
                <a:spcPct val="95000"/>
              </a:lnSpc>
              <a:spcBef>
                <a:spcPts val="0"/>
              </a:spcBef>
              <a:spcAft>
                <a:spcPts val="0"/>
              </a:spcAft>
              <a:buSzPts val="1460"/>
              <a:buChar char="●"/>
            </a:pPr>
            <a:r>
              <a:rPr lang="en" sz="1460"/>
              <a:t>Bee Stings</a:t>
            </a:r>
            <a:endParaRPr sz="1460"/>
          </a:p>
          <a:p>
            <a:pPr indent="-321310" lvl="0" marL="457200" rtl="0" algn="l">
              <a:lnSpc>
                <a:spcPct val="95000"/>
              </a:lnSpc>
              <a:spcBef>
                <a:spcPts val="0"/>
              </a:spcBef>
              <a:spcAft>
                <a:spcPts val="0"/>
              </a:spcAft>
              <a:buSzPts val="1460"/>
              <a:buChar char="●"/>
            </a:pPr>
            <a:r>
              <a:rPr lang="en" sz="1460"/>
              <a:t>Allergic Reaction</a:t>
            </a:r>
            <a:endParaRPr sz="1460"/>
          </a:p>
          <a:p>
            <a:pPr indent="-321310" lvl="0" marL="457200" rtl="0" algn="l">
              <a:lnSpc>
                <a:spcPct val="95000"/>
              </a:lnSpc>
              <a:spcBef>
                <a:spcPts val="0"/>
              </a:spcBef>
              <a:spcAft>
                <a:spcPts val="0"/>
              </a:spcAft>
              <a:buSzPts val="1460"/>
              <a:buChar char="●"/>
            </a:pPr>
            <a:r>
              <a:rPr lang="en" sz="1460"/>
              <a:t>Rolled Ankle</a:t>
            </a:r>
            <a:endParaRPr sz="1460"/>
          </a:p>
          <a:p>
            <a:pPr indent="-321310" lvl="0" marL="457200" rtl="0" algn="l">
              <a:lnSpc>
                <a:spcPct val="95000"/>
              </a:lnSpc>
              <a:spcBef>
                <a:spcPts val="0"/>
              </a:spcBef>
              <a:spcAft>
                <a:spcPts val="0"/>
              </a:spcAft>
              <a:buSzPts val="1460"/>
              <a:buChar char="●"/>
            </a:pPr>
            <a:r>
              <a:rPr lang="en" sz="1460"/>
              <a:t>Non Visible Trauma (Fractured Bones, appendicitis, etc..)</a:t>
            </a:r>
            <a:endParaRPr sz="1460"/>
          </a:p>
          <a:p>
            <a:pPr indent="-321310" lvl="0" marL="457200" rtl="0" algn="l">
              <a:lnSpc>
                <a:spcPct val="95000"/>
              </a:lnSpc>
              <a:spcBef>
                <a:spcPts val="0"/>
              </a:spcBef>
              <a:spcAft>
                <a:spcPts val="0"/>
              </a:spcAft>
              <a:buSzPts val="1460"/>
              <a:buChar char="●"/>
            </a:pPr>
            <a:r>
              <a:rPr lang="en" sz="1460"/>
              <a:t>Fainting</a:t>
            </a:r>
            <a:endParaRPr sz="1460"/>
          </a:p>
          <a:p>
            <a:pPr indent="-321310" lvl="0" marL="457200" rtl="0" algn="l">
              <a:lnSpc>
                <a:spcPct val="95000"/>
              </a:lnSpc>
              <a:spcBef>
                <a:spcPts val="0"/>
              </a:spcBef>
              <a:spcAft>
                <a:spcPts val="0"/>
              </a:spcAft>
              <a:buSzPts val="1460"/>
              <a:buChar char="●"/>
            </a:pPr>
            <a:r>
              <a:rPr lang="en" sz="1460"/>
              <a:t>Seizures</a:t>
            </a:r>
            <a:endParaRPr sz="1460"/>
          </a:p>
          <a:p>
            <a:pPr indent="-321310" lvl="0" marL="457200" rtl="0" algn="l">
              <a:lnSpc>
                <a:spcPct val="95000"/>
              </a:lnSpc>
              <a:spcBef>
                <a:spcPts val="0"/>
              </a:spcBef>
              <a:spcAft>
                <a:spcPts val="0"/>
              </a:spcAft>
              <a:buSzPts val="1460"/>
              <a:buChar char="●"/>
            </a:pPr>
            <a:r>
              <a:rPr lang="en" sz="1460"/>
              <a:t>Drowning</a:t>
            </a:r>
            <a:endParaRPr sz="146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900"/>
              <a:t>Pre Camp </a:t>
            </a:r>
            <a:r>
              <a:rPr lang="en" sz="2900"/>
              <a:t>Preparation - Staffing and Planning</a:t>
            </a:r>
            <a:endParaRPr sz="2900"/>
          </a:p>
        </p:txBody>
      </p:sp>
      <p:sp>
        <p:nvSpPr>
          <p:cNvPr id="141" name="Google Shape;141;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latin typeface="Arial"/>
                <a:ea typeface="Arial"/>
                <a:cs typeface="Arial"/>
                <a:sym typeface="Arial"/>
              </a:rPr>
              <a:t>Each Coach, Instructor and Volunteer Must:</a:t>
            </a:r>
            <a:endParaRPr sz="1700">
              <a:latin typeface="Arial"/>
              <a:ea typeface="Arial"/>
              <a:cs typeface="Arial"/>
              <a:sym typeface="Arial"/>
            </a:endParaRPr>
          </a:p>
          <a:p>
            <a:pPr indent="-330200" lvl="0" marL="457200" rtl="0" algn="l">
              <a:spcBef>
                <a:spcPts val="1600"/>
              </a:spcBef>
              <a:spcAft>
                <a:spcPts val="0"/>
              </a:spcAft>
              <a:buSzPts val="1600"/>
              <a:buFont typeface="Arial"/>
              <a:buChar char="★"/>
            </a:pPr>
            <a:r>
              <a:rPr lang="en" sz="1600">
                <a:latin typeface="Arial"/>
                <a:ea typeface="Arial"/>
                <a:cs typeface="Arial"/>
                <a:sym typeface="Arial"/>
              </a:rPr>
              <a:t>Review staffing email</a:t>
            </a:r>
            <a:endParaRPr sz="1600">
              <a:latin typeface="Arial"/>
              <a:ea typeface="Arial"/>
              <a:cs typeface="Arial"/>
              <a:sym typeface="Arial"/>
            </a:endParaRPr>
          </a:p>
          <a:p>
            <a:pPr indent="-330200" lvl="0" marL="457200" rtl="0" algn="l">
              <a:spcBef>
                <a:spcPts val="1000"/>
              </a:spcBef>
              <a:spcAft>
                <a:spcPts val="0"/>
              </a:spcAft>
              <a:buSzPts val="1600"/>
              <a:buFont typeface="Arial"/>
              <a:buChar char="★"/>
            </a:pPr>
            <a:r>
              <a:rPr lang="en" sz="1600">
                <a:latin typeface="Arial"/>
                <a:ea typeface="Arial"/>
                <a:cs typeface="Arial"/>
                <a:sym typeface="Arial"/>
              </a:rPr>
              <a:t>Confirm attendance via email and Whatsapp in locations group chat for the week</a:t>
            </a:r>
            <a:endParaRPr sz="1600">
              <a:latin typeface="Arial"/>
              <a:ea typeface="Arial"/>
              <a:cs typeface="Arial"/>
              <a:sym typeface="Arial"/>
            </a:endParaRPr>
          </a:p>
          <a:p>
            <a:pPr indent="-330200" lvl="0" marL="457200" rtl="0" algn="l">
              <a:spcBef>
                <a:spcPts val="1000"/>
              </a:spcBef>
              <a:spcAft>
                <a:spcPts val="0"/>
              </a:spcAft>
              <a:buSzPts val="1600"/>
              <a:buFont typeface="Arial"/>
              <a:buChar char="★"/>
            </a:pPr>
            <a:r>
              <a:rPr lang="en" sz="1600">
                <a:latin typeface="Arial"/>
                <a:ea typeface="Arial"/>
                <a:cs typeface="Arial"/>
                <a:sym typeface="Arial"/>
              </a:rPr>
              <a:t>Extended care availability is provided to coordinator (Volunteer’s excluded)</a:t>
            </a:r>
            <a:endParaRPr sz="1600">
              <a:latin typeface="Arial"/>
              <a:ea typeface="Arial"/>
              <a:cs typeface="Arial"/>
              <a:sym typeface="Arial"/>
            </a:endParaRPr>
          </a:p>
          <a:p>
            <a:pPr indent="-330200" lvl="0" marL="457200" rtl="0" algn="l">
              <a:spcBef>
                <a:spcPts val="1000"/>
              </a:spcBef>
              <a:spcAft>
                <a:spcPts val="0"/>
              </a:spcAft>
              <a:buSzPts val="1600"/>
              <a:buFont typeface="Arial"/>
              <a:buChar char="★"/>
            </a:pPr>
            <a:r>
              <a:rPr lang="en" sz="1600">
                <a:latin typeface="Arial"/>
                <a:ea typeface="Arial"/>
                <a:cs typeface="Arial"/>
                <a:sym typeface="Arial"/>
              </a:rPr>
              <a:t>Attendance Lists, Allergy Lists, Sports Lists, and EAP’s are reviewed to gain a better understanding of campers and groups needs</a:t>
            </a:r>
            <a:endParaRPr sz="1600">
              <a:latin typeface="Arial"/>
              <a:ea typeface="Arial"/>
              <a:cs typeface="Arial"/>
              <a:sym typeface="Arial"/>
            </a:endParaRPr>
          </a:p>
          <a:p>
            <a:pPr indent="-330200" lvl="0" marL="457200" rtl="0" algn="l">
              <a:spcBef>
                <a:spcPts val="1000"/>
              </a:spcBef>
              <a:spcAft>
                <a:spcPts val="0"/>
              </a:spcAft>
              <a:buSzPts val="1600"/>
              <a:buFont typeface="Arial"/>
              <a:buChar char="★"/>
            </a:pPr>
            <a:r>
              <a:rPr lang="en" sz="1600">
                <a:latin typeface="Arial"/>
                <a:ea typeface="Arial"/>
                <a:cs typeface="Arial"/>
                <a:sym typeface="Arial"/>
              </a:rPr>
              <a:t>Activity specific coaches communicate to create a lesson plan and submit the weekly plan to the site Coordinator and Quality Managers</a:t>
            </a:r>
            <a:endParaRPr sz="1600">
              <a:latin typeface="Arial"/>
              <a:ea typeface="Arial"/>
              <a:cs typeface="Arial"/>
              <a:sym typeface="Arial"/>
            </a:endParaRPr>
          </a:p>
          <a:p>
            <a:pPr indent="0" lvl="0" marL="0" rtl="0" algn="l">
              <a:spcBef>
                <a:spcPts val="1000"/>
              </a:spcBef>
              <a:spcAft>
                <a:spcPts val="1600"/>
              </a:spcAft>
              <a:buNone/>
            </a:pPr>
            <a:r>
              <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6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Incidents - Minor Incidents</a:t>
            </a:r>
            <a:endParaRPr/>
          </a:p>
        </p:txBody>
      </p:sp>
      <p:sp>
        <p:nvSpPr>
          <p:cNvPr id="361" name="Google Shape;361;p64"/>
          <p:cNvSpPr txBox="1"/>
          <p:nvPr>
            <p:ph idx="1" type="body"/>
          </p:nvPr>
        </p:nvSpPr>
        <p:spPr>
          <a:xfrm>
            <a:off x="266550" y="1260200"/>
            <a:ext cx="8685600" cy="38406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In the event of a Minor incident the camper or coach is to be treated following all First aid Procedures.</a:t>
            </a:r>
            <a:endParaRPr/>
          </a:p>
          <a:p>
            <a:pPr indent="-317182" lvl="0" marL="457200" rtl="0" algn="l">
              <a:spcBef>
                <a:spcPts val="1600"/>
              </a:spcBef>
              <a:spcAft>
                <a:spcPts val="0"/>
              </a:spcAft>
              <a:buSzPct val="100000"/>
              <a:buChar char="●"/>
            </a:pPr>
            <a:r>
              <a:rPr lang="en"/>
              <a:t>Check Surroundings</a:t>
            </a:r>
            <a:endParaRPr/>
          </a:p>
          <a:p>
            <a:pPr indent="-317182" lvl="0" marL="457200" rtl="0" algn="l">
              <a:spcBef>
                <a:spcPts val="1000"/>
              </a:spcBef>
              <a:spcAft>
                <a:spcPts val="0"/>
              </a:spcAft>
              <a:buSzPct val="100000"/>
              <a:buChar char="●"/>
            </a:pPr>
            <a:r>
              <a:rPr lang="en"/>
              <a:t>Talk with Camper to gain information on what happened, what potential injuries there are and to ensure airways are not obstructed</a:t>
            </a:r>
            <a:endParaRPr/>
          </a:p>
          <a:p>
            <a:pPr indent="-317182" lvl="0" marL="457200" rtl="0" algn="l">
              <a:spcBef>
                <a:spcPts val="1000"/>
              </a:spcBef>
              <a:spcAft>
                <a:spcPts val="0"/>
              </a:spcAft>
              <a:buSzPct val="100000"/>
              <a:buChar char="●"/>
            </a:pPr>
            <a:r>
              <a:rPr lang="en"/>
              <a:t>If safe to do so take the camper to the side of the activity area out of harm's way, assess individual to determine the level of care and treatment needed</a:t>
            </a:r>
            <a:endParaRPr/>
          </a:p>
          <a:p>
            <a:pPr indent="-329882" lvl="0" marL="457200" rtl="0" algn="l">
              <a:spcBef>
                <a:spcPts val="1000"/>
              </a:spcBef>
              <a:spcAft>
                <a:spcPts val="0"/>
              </a:spcAft>
              <a:buClr>
                <a:srgbClr val="00FF00"/>
              </a:buClr>
              <a:buSzPct val="100000"/>
              <a:buChar char="●"/>
            </a:pPr>
            <a:r>
              <a:rPr b="1" lang="en" sz="2058">
                <a:solidFill>
                  <a:srgbClr val="00FF00"/>
                </a:solidFill>
              </a:rPr>
              <a:t>Notify Coordinator of the incident and begin completing the incident report</a:t>
            </a:r>
            <a:endParaRPr b="1" sz="2058">
              <a:solidFill>
                <a:srgbClr val="00FF00"/>
              </a:solidFill>
            </a:endParaRPr>
          </a:p>
          <a:p>
            <a:pPr indent="-317182" lvl="0" marL="457200" rtl="0" algn="l">
              <a:spcBef>
                <a:spcPts val="1000"/>
              </a:spcBef>
              <a:spcAft>
                <a:spcPts val="0"/>
              </a:spcAft>
              <a:buSzPct val="100000"/>
              <a:buChar char="●"/>
            </a:pPr>
            <a:r>
              <a:rPr b="1" lang="en"/>
              <a:t>If Ice is needed Camper should remain in activity area with the other coaches and campers while the coach goes to get ice. </a:t>
            </a:r>
            <a:endParaRPr b="1"/>
          </a:p>
          <a:p>
            <a:pPr indent="-303287" lvl="1" marL="914400" rtl="0" algn="l">
              <a:spcBef>
                <a:spcPts val="1000"/>
              </a:spcBef>
              <a:spcAft>
                <a:spcPts val="0"/>
              </a:spcAft>
              <a:buSzPct val="100000"/>
              <a:buChar char="○"/>
            </a:pPr>
            <a:r>
              <a:rPr lang="en" sz="1517"/>
              <a:t>If no other Coaches are present, Coordinator should be called to bring ice for the camper</a:t>
            </a:r>
            <a:endParaRPr sz="1517"/>
          </a:p>
          <a:p>
            <a:pPr indent="-303287" lvl="1" marL="914400" rtl="0" algn="l">
              <a:spcBef>
                <a:spcPts val="1000"/>
              </a:spcBef>
              <a:spcAft>
                <a:spcPts val="0"/>
              </a:spcAft>
              <a:buSzPct val="100000"/>
              <a:buChar char="○"/>
            </a:pPr>
            <a:r>
              <a:rPr lang="en" sz="1517"/>
              <a:t>Coordinators will act as a witness of the report, and will approve the report to be submitted</a:t>
            </a:r>
            <a:endParaRPr sz="1517"/>
          </a:p>
          <a:p>
            <a:pPr indent="-303287" lvl="2" marL="1371600" rtl="0" algn="l">
              <a:spcBef>
                <a:spcPts val="1000"/>
              </a:spcBef>
              <a:spcAft>
                <a:spcPts val="1000"/>
              </a:spcAft>
              <a:buSzPct val="100000"/>
              <a:buChar char="■"/>
            </a:pPr>
            <a:r>
              <a:rPr lang="en" sz="1517"/>
              <a:t>Aquatics Supervisor &amp; Adventure Camp Coordinator can act as witnesses </a:t>
            </a:r>
            <a:r>
              <a:rPr b="1" lang="en" sz="1517"/>
              <a:t>BUT</a:t>
            </a:r>
            <a:r>
              <a:rPr lang="en" sz="1517"/>
              <a:t> Coordinators must still be notified of the incident</a:t>
            </a:r>
            <a:endParaRPr sz="1517"/>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6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Incidents - Major Incidents</a:t>
            </a:r>
            <a:endParaRPr/>
          </a:p>
        </p:txBody>
      </p:sp>
      <p:sp>
        <p:nvSpPr>
          <p:cNvPr id="367" name="Google Shape;367;p65"/>
          <p:cNvSpPr txBox="1"/>
          <p:nvPr>
            <p:ph idx="1" type="body"/>
          </p:nvPr>
        </p:nvSpPr>
        <p:spPr>
          <a:xfrm>
            <a:off x="322575" y="1144125"/>
            <a:ext cx="8685600" cy="38406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t>In the event of a Major incident the camper or coach is to be treated following all First aid Procedures.</a:t>
            </a:r>
            <a:endParaRPr/>
          </a:p>
          <a:p>
            <a:pPr indent="-306387" lvl="0" marL="457200" rtl="0" algn="l">
              <a:spcBef>
                <a:spcPts val="1600"/>
              </a:spcBef>
              <a:spcAft>
                <a:spcPts val="0"/>
              </a:spcAft>
              <a:buSzPct val="100000"/>
              <a:buChar char="●"/>
            </a:pPr>
            <a:r>
              <a:rPr lang="en" sz="1960"/>
              <a:t>Check Surroundings</a:t>
            </a:r>
            <a:endParaRPr sz="1960"/>
          </a:p>
          <a:p>
            <a:pPr indent="-306387" lvl="0" marL="457200" rtl="0" algn="l">
              <a:spcBef>
                <a:spcPts val="0"/>
              </a:spcBef>
              <a:spcAft>
                <a:spcPts val="0"/>
              </a:spcAft>
              <a:buSzPct val="100000"/>
              <a:buChar char="●"/>
            </a:pPr>
            <a:r>
              <a:rPr lang="en" sz="1960"/>
              <a:t>Talk with Camper to gain information on what happened, what potential injuries there are and to ensure airways are not obstructed</a:t>
            </a:r>
            <a:endParaRPr sz="1960"/>
          </a:p>
          <a:p>
            <a:pPr indent="-306387" lvl="0" marL="457200" rtl="0" algn="l">
              <a:spcBef>
                <a:spcPts val="0"/>
              </a:spcBef>
              <a:spcAft>
                <a:spcPts val="0"/>
              </a:spcAft>
              <a:buSzPct val="100000"/>
              <a:buChar char="●"/>
            </a:pPr>
            <a:r>
              <a:rPr lang="en" sz="1960"/>
              <a:t>If safe to do so take the camper to the side of the activity area out of harm's way, assess individual to determine the level of care and First Aid treatment needed.</a:t>
            </a:r>
            <a:endParaRPr sz="1960"/>
          </a:p>
          <a:p>
            <a:pPr indent="-306387" lvl="0" marL="457200" rtl="0" algn="l">
              <a:spcBef>
                <a:spcPts val="0"/>
              </a:spcBef>
              <a:spcAft>
                <a:spcPts val="0"/>
              </a:spcAft>
              <a:buSzPct val="100000"/>
              <a:buChar char="●"/>
            </a:pPr>
            <a:r>
              <a:rPr lang="en" sz="1960"/>
              <a:t>If a Camper or coach suffers any trauma to the head no matter how severe they must be taken to a low light, isolated room to do an assessment for concussions</a:t>
            </a:r>
            <a:endParaRPr sz="1960"/>
          </a:p>
          <a:p>
            <a:pPr indent="-306387" lvl="0" marL="457200" rtl="0" algn="l">
              <a:spcBef>
                <a:spcPts val="0"/>
              </a:spcBef>
              <a:spcAft>
                <a:spcPts val="0"/>
              </a:spcAft>
              <a:buSzPct val="100000"/>
              <a:buChar char="●"/>
            </a:pPr>
            <a:r>
              <a:rPr lang="en" sz="1960"/>
              <a:t>Any Severe trauma, Coordinator is to be notified and the emergency action plan will come in to effect</a:t>
            </a:r>
            <a:endParaRPr sz="1960"/>
          </a:p>
          <a:p>
            <a:pPr indent="0" lvl="0" marL="0" rtl="0" algn="l">
              <a:spcBef>
                <a:spcPts val="0"/>
              </a:spcBef>
              <a:spcAft>
                <a:spcPts val="0"/>
              </a:spcAft>
              <a:buNone/>
            </a:pPr>
            <a:r>
              <a:t/>
            </a:r>
            <a:endParaRPr/>
          </a:p>
          <a:p>
            <a:pPr indent="0" lvl="0" marL="0" rtl="0" algn="l">
              <a:spcBef>
                <a:spcPts val="0"/>
              </a:spcBef>
              <a:spcAft>
                <a:spcPts val="0"/>
              </a:spcAft>
              <a:buNone/>
            </a:pPr>
            <a:r>
              <a:rPr b="1" lang="en" sz="2058">
                <a:solidFill>
                  <a:srgbClr val="00FF00"/>
                </a:solidFill>
              </a:rPr>
              <a:t>Notify Coordinator of the incident and begin completing the incident report</a:t>
            </a:r>
            <a:endParaRPr b="1" sz="2058">
              <a:solidFill>
                <a:srgbClr val="00FF00"/>
              </a:solidFill>
            </a:endParaRPr>
          </a:p>
          <a:p>
            <a:pPr indent="-300037" lvl="0" marL="457200" rtl="0" algn="l">
              <a:spcBef>
                <a:spcPts val="1000"/>
              </a:spcBef>
              <a:spcAft>
                <a:spcPts val="0"/>
              </a:spcAft>
              <a:buSzPct val="100000"/>
              <a:buChar char="●"/>
            </a:pPr>
            <a:r>
              <a:rPr b="1" lang="en"/>
              <a:t>If Ice is needed Camper should remain in activity area with the other coaches and campers while the coach goes to get ice. </a:t>
            </a:r>
            <a:endParaRPr b="1"/>
          </a:p>
          <a:p>
            <a:pPr indent="-295181" lvl="1" marL="914400" rtl="0" algn="l">
              <a:spcBef>
                <a:spcPts val="1000"/>
              </a:spcBef>
              <a:spcAft>
                <a:spcPts val="0"/>
              </a:spcAft>
              <a:buSzPct val="100000"/>
              <a:buChar char="○"/>
            </a:pPr>
            <a:r>
              <a:rPr lang="en" sz="1677"/>
              <a:t>If no other Coaches are present, Coordinator should be called to bring ice for the camper</a:t>
            </a:r>
            <a:endParaRPr sz="1677"/>
          </a:p>
          <a:p>
            <a:pPr indent="-295181" lvl="1" marL="914400" rtl="0" algn="l">
              <a:spcBef>
                <a:spcPts val="1000"/>
              </a:spcBef>
              <a:spcAft>
                <a:spcPts val="0"/>
              </a:spcAft>
              <a:buSzPct val="100000"/>
              <a:buChar char="○"/>
            </a:pPr>
            <a:r>
              <a:rPr lang="en" sz="1677"/>
              <a:t>Coordinators will act as a witness of the report, and will approve the report to be submitted</a:t>
            </a:r>
            <a:endParaRPr sz="1677"/>
          </a:p>
          <a:p>
            <a:pPr indent="-295181" lvl="2" marL="1371600" rtl="0" algn="l">
              <a:spcBef>
                <a:spcPts val="1000"/>
              </a:spcBef>
              <a:spcAft>
                <a:spcPts val="1000"/>
              </a:spcAft>
              <a:buSzPct val="100000"/>
              <a:buChar char="■"/>
            </a:pPr>
            <a:r>
              <a:rPr lang="en" sz="1677"/>
              <a:t>Aquatics Supervisor &amp; Adventure Camp Coordinator can act as witnesses </a:t>
            </a:r>
            <a:r>
              <a:rPr b="1" lang="en" sz="1677"/>
              <a:t>BUT</a:t>
            </a:r>
            <a:r>
              <a:rPr lang="en" sz="1677"/>
              <a:t> Coordinators must still be notified of the incident</a:t>
            </a:r>
            <a:endParaRPr sz="1677"/>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6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Incidents - Recap</a:t>
            </a:r>
            <a:endParaRPr/>
          </a:p>
        </p:txBody>
      </p:sp>
      <p:sp>
        <p:nvSpPr>
          <p:cNvPr id="373" name="Google Shape;373;p6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21310" lvl="0" marL="457200" rtl="0" algn="l">
              <a:lnSpc>
                <a:spcPct val="95000"/>
              </a:lnSpc>
              <a:spcBef>
                <a:spcPts val="0"/>
              </a:spcBef>
              <a:spcAft>
                <a:spcPts val="0"/>
              </a:spcAft>
              <a:buSzPts val="1460"/>
              <a:buChar char="●"/>
            </a:pPr>
            <a:r>
              <a:rPr lang="en" sz="1460"/>
              <a:t>The Main Difference between a Minor Incident and Major Incident of the Severity of Injury or affects on the campers</a:t>
            </a:r>
            <a:endParaRPr sz="1460"/>
          </a:p>
          <a:p>
            <a:pPr indent="-321310" lvl="0" marL="457200" rtl="0" algn="l">
              <a:lnSpc>
                <a:spcPct val="95000"/>
              </a:lnSpc>
              <a:spcBef>
                <a:spcPts val="1000"/>
              </a:spcBef>
              <a:spcAft>
                <a:spcPts val="0"/>
              </a:spcAft>
              <a:buSzPts val="1460"/>
              <a:buChar char="●"/>
            </a:pPr>
            <a:r>
              <a:rPr lang="en" sz="1460"/>
              <a:t>Parent’s need to be contacted regarding any incidents; if there is a major incident and parent’s/Guardian's do not answer calls, Emergency Contacts should be called.</a:t>
            </a:r>
            <a:endParaRPr sz="1460"/>
          </a:p>
          <a:p>
            <a:pPr indent="-321310" lvl="0" marL="457200" rtl="0" algn="l">
              <a:lnSpc>
                <a:spcPct val="95000"/>
              </a:lnSpc>
              <a:spcBef>
                <a:spcPts val="1000"/>
              </a:spcBef>
              <a:spcAft>
                <a:spcPts val="0"/>
              </a:spcAft>
              <a:buSzPts val="1460"/>
              <a:buChar char="●"/>
            </a:pPr>
            <a:r>
              <a:rPr lang="en" sz="1460"/>
              <a:t>Follow up with Parent’s at sign out</a:t>
            </a:r>
            <a:endParaRPr sz="1460"/>
          </a:p>
          <a:p>
            <a:pPr indent="-321310" lvl="1" marL="914400" rtl="0" algn="l">
              <a:lnSpc>
                <a:spcPct val="95000"/>
              </a:lnSpc>
              <a:spcBef>
                <a:spcPts val="1000"/>
              </a:spcBef>
              <a:spcAft>
                <a:spcPts val="1000"/>
              </a:spcAft>
              <a:buSzPts val="1460"/>
              <a:buChar char="○"/>
            </a:pPr>
            <a:r>
              <a:rPr lang="en" sz="1460"/>
              <a:t>If condition worsens parents Should be contacted</a:t>
            </a:r>
            <a:endParaRPr sz="146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Allergies</a:t>
            </a:r>
            <a:endParaRPr/>
          </a:p>
        </p:txBody>
      </p:sp>
      <p:sp>
        <p:nvSpPr>
          <p:cNvPr id="379" name="Google Shape;379;p67"/>
          <p:cNvSpPr txBox="1"/>
          <p:nvPr>
            <p:ph idx="1" type="body"/>
          </p:nvPr>
        </p:nvSpPr>
        <p:spPr>
          <a:xfrm>
            <a:off x="328775" y="125334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All Campers with Allergies will have allergies  listed in their medical notes on attendance, sports and Lunch Lists. </a:t>
            </a:r>
            <a:endParaRPr sz="1200"/>
          </a:p>
          <a:p>
            <a:pPr indent="-304800" lvl="0" marL="457200" rtl="0" algn="l">
              <a:spcBef>
                <a:spcPts val="1600"/>
              </a:spcBef>
              <a:spcAft>
                <a:spcPts val="0"/>
              </a:spcAft>
              <a:buSzPts val="1200"/>
              <a:buChar char="●"/>
            </a:pPr>
            <a:r>
              <a:rPr b="1" lang="en" sz="1200"/>
              <a:t>ALL</a:t>
            </a:r>
            <a:r>
              <a:rPr lang="en" sz="1200"/>
              <a:t> Staff on site should be aware of campers allergies</a:t>
            </a:r>
            <a:endParaRPr sz="1200"/>
          </a:p>
          <a:p>
            <a:pPr indent="-292100" lvl="1" marL="914400" rtl="0" algn="l">
              <a:spcBef>
                <a:spcPts val="0"/>
              </a:spcBef>
              <a:spcAft>
                <a:spcPts val="0"/>
              </a:spcAft>
              <a:buSzPts val="1000"/>
              <a:buChar char="○"/>
            </a:pPr>
            <a:r>
              <a:rPr lang="en" sz="1000"/>
              <a:t>During First day Introductions and rules Coaches need to identify campers with allergies and send a picture with a note in the locations Groupchat</a:t>
            </a:r>
            <a:endParaRPr sz="1000"/>
          </a:p>
          <a:p>
            <a:pPr indent="-304800" lvl="0" marL="457200" rtl="0" algn="l">
              <a:spcBef>
                <a:spcPts val="0"/>
              </a:spcBef>
              <a:spcAft>
                <a:spcPts val="0"/>
              </a:spcAft>
              <a:buSzPts val="1200"/>
              <a:buChar char="●"/>
            </a:pPr>
            <a:r>
              <a:rPr lang="en" sz="1200"/>
              <a:t>Head Coaches or Supervisors should know where to access students epipen</a:t>
            </a:r>
            <a:endParaRPr sz="1200"/>
          </a:p>
          <a:p>
            <a:pPr indent="0" lvl="0" marL="0" rtl="0" algn="l">
              <a:spcBef>
                <a:spcPts val="1600"/>
              </a:spcBef>
              <a:spcAft>
                <a:spcPts val="0"/>
              </a:spcAft>
              <a:buNone/>
            </a:pPr>
            <a:r>
              <a:rPr lang="en" sz="1200"/>
              <a:t>If camper experiences anaphylaxis (Severe reaction to allergies), Coaches must assess the camper while preparing to use the campers epipen. Coordinator should be notified immediately.</a:t>
            </a:r>
            <a:endParaRPr sz="1200"/>
          </a:p>
          <a:p>
            <a:pPr indent="-304800" lvl="0" marL="457200" rtl="0" algn="l">
              <a:spcBef>
                <a:spcPts val="1600"/>
              </a:spcBef>
              <a:spcAft>
                <a:spcPts val="0"/>
              </a:spcAft>
              <a:buSzPts val="1200"/>
              <a:buChar char="●"/>
            </a:pPr>
            <a:r>
              <a:rPr lang="en" sz="1200"/>
              <a:t>Always ask camper if they are able to use the auto injector, if so. Have the camper use the auto Injector with the supervision of coaches.</a:t>
            </a:r>
            <a:endParaRPr sz="1200"/>
          </a:p>
          <a:p>
            <a:pPr indent="-292100" lvl="1" marL="914400" rtl="0" algn="l">
              <a:spcBef>
                <a:spcPts val="0"/>
              </a:spcBef>
              <a:spcAft>
                <a:spcPts val="0"/>
              </a:spcAft>
              <a:buSzPts val="1000"/>
              <a:buChar char="○"/>
            </a:pPr>
            <a:r>
              <a:rPr lang="en" sz="1000"/>
              <a:t>If not, Coaches are to administer the auto-injector</a:t>
            </a:r>
            <a:endParaRPr sz="1000"/>
          </a:p>
          <a:p>
            <a:pPr indent="-304800" lvl="0" marL="457200" rtl="0" algn="l">
              <a:spcBef>
                <a:spcPts val="0"/>
              </a:spcBef>
              <a:spcAft>
                <a:spcPts val="0"/>
              </a:spcAft>
              <a:buSzPts val="1200"/>
              <a:buChar char="●"/>
            </a:pPr>
            <a:r>
              <a:rPr lang="en" sz="1200"/>
              <a:t>Emergency Services are to be contacted, Followed by Directors and Parent’s of Campers. </a:t>
            </a:r>
            <a:endParaRPr sz="1200"/>
          </a:p>
          <a:p>
            <a:pPr indent="-304800" lvl="0" marL="457200" rtl="0" algn="l">
              <a:spcBef>
                <a:spcPts val="0"/>
              </a:spcBef>
              <a:spcAft>
                <a:spcPts val="0"/>
              </a:spcAft>
              <a:buSzPts val="1200"/>
              <a:buChar char="●"/>
            </a:pPr>
            <a:r>
              <a:rPr lang="en" sz="1200"/>
              <a:t>Proceed to administer care and First Aid while Medical Services are on the way. </a:t>
            </a:r>
            <a:endParaRPr sz="1200"/>
          </a:p>
          <a:p>
            <a:pPr indent="-304800" lvl="1" marL="914400" rtl="0" algn="l">
              <a:spcBef>
                <a:spcPts val="0"/>
              </a:spcBef>
              <a:spcAft>
                <a:spcPts val="0"/>
              </a:spcAft>
              <a:buSzPts val="1200"/>
              <a:buChar char="○"/>
            </a:pPr>
            <a:r>
              <a:rPr lang="en" sz="1200"/>
              <a:t>A designated Staff Member will accompany the camper to the Hospital or medical center for treatment</a:t>
            </a:r>
            <a:endParaRPr sz="1200"/>
          </a:p>
          <a:p>
            <a:pPr indent="-304800" lvl="1" marL="914400" rtl="0" algn="l">
              <a:spcBef>
                <a:spcPts val="0"/>
              </a:spcBef>
              <a:spcAft>
                <a:spcPts val="0"/>
              </a:spcAft>
              <a:buSzPts val="1200"/>
              <a:buChar char="○"/>
            </a:pPr>
            <a:r>
              <a:rPr lang="en" sz="1200"/>
              <a:t>Campers remain in our care until Parents arrive to location (Could be the Hospital or medical center) </a:t>
            </a:r>
            <a:endParaRPr sz="1200"/>
          </a:p>
          <a:p>
            <a:pPr indent="-304800" lvl="0" marL="457200" rtl="0" algn="l">
              <a:spcBef>
                <a:spcPts val="0"/>
              </a:spcBef>
              <a:spcAft>
                <a:spcPts val="0"/>
              </a:spcAft>
              <a:buSzPts val="1200"/>
              <a:buChar char="●"/>
            </a:pPr>
            <a:r>
              <a:rPr lang="en" sz="1200"/>
              <a:t>A Medical Report Must follow any incidents containing allergies</a:t>
            </a:r>
            <a:endParaRPr sz="12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Allergies Continued</a:t>
            </a:r>
            <a:endParaRPr/>
          </a:p>
        </p:txBody>
      </p:sp>
      <p:sp>
        <p:nvSpPr>
          <p:cNvPr id="385" name="Google Shape;385;p68"/>
          <p:cNvSpPr txBox="1"/>
          <p:nvPr>
            <p:ph idx="1" type="body"/>
          </p:nvPr>
        </p:nvSpPr>
        <p:spPr>
          <a:xfrm>
            <a:off x="387900" y="124347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If a camper is experiencing symptoms or signs of a mild allergic reaction:</a:t>
            </a:r>
            <a:endParaRPr sz="1700"/>
          </a:p>
          <a:p>
            <a:pPr indent="-336550" lvl="0" marL="457200" rtl="0" algn="l">
              <a:spcBef>
                <a:spcPts val="1600"/>
              </a:spcBef>
              <a:spcAft>
                <a:spcPts val="0"/>
              </a:spcAft>
              <a:buSzPts val="1700"/>
              <a:buChar char="●"/>
            </a:pPr>
            <a:r>
              <a:rPr lang="en" sz="1700"/>
              <a:t>Coaches should remove camper from the area and taken to the washroom to wash hands then affected areas</a:t>
            </a:r>
            <a:endParaRPr sz="1700"/>
          </a:p>
          <a:p>
            <a:pPr indent="-336550" lvl="0" marL="457200" rtl="0" algn="l">
              <a:spcBef>
                <a:spcPts val="0"/>
              </a:spcBef>
              <a:spcAft>
                <a:spcPts val="0"/>
              </a:spcAft>
              <a:buSzPts val="1700"/>
              <a:buChar char="●"/>
            </a:pPr>
            <a:r>
              <a:rPr lang="en" sz="1700"/>
              <a:t>Area camper came from needs to be thoroughly examined by coaches for any traces or causes of the reaction.</a:t>
            </a:r>
            <a:endParaRPr sz="1700"/>
          </a:p>
          <a:p>
            <a:pPr indent="-336550" lvl="0" marL="457200" rtl="0" algn="l">
              <a:spcBef>
                <a:spcPts val="0"/>
              </a:spcBef>
              <a:spcAft>
                <a:spcPts val="0"/>
              </a:spcAft>
              <a:buSzPts val="1700"/>
              <a:buChar char="●"/>
            </a:pPr>
            <a:r>
              <a:rPr lang="en" sz="1700"/>
              <a:t>Medical Reports are to completed and Parents are to be contacted by Coordinator</a:t>
            </a:r>
            <a:endParaRPr sz="1700"/>
          </a:p>
          <a:p>
            <a:pPr indent="-336550" lvl="0" marL="457200" rtl="0" algn="l">
              <a:spcBef>
                <a:spcPts val="0"/>
              </a:spcBef>
              <a:spcAft>
                <a:spcPts val="0"/>
              </a:spcAft>
              <a:buSzPts val="1700"/>
              <a:buChar char="●"/>
            </a:pPr>
            <a:r>
              <a:rPr lang="en" sz="1700"/>
              <a:t>Camper should remain isolated for 15 minutes and monitored for worsening symptoms</a:t>
            </a:r>
            <a:endParaRPr sz="1700"/>
          </a:p>
          <a:p>
            <a:pPr indent="-311150" lvl="1" marL="914400" rtl="0" algn="l">
              <a:spcBef>
                <a:spcPts val="0"/>
              </a:spcBef>
              <a:spcAft>
                <a:spcPts val="0"/>
              </a:spcAft>
              <a:buSzPts val="1300"/>
              <a:buChar char="○"/>
            </a:pPr>
            <a:r>
              <a:rPr lang="en" sz="1300"/>
              <a:t>Should symptoms reside, camper can return to activity once the area has been checked and sanitized</a:t>
            </a:r>
            <a:endParaRPr sz="1300"/>
          </a:p>
          <a:p>
            <a:pPr indent="-311150" lvl="1" marL="914400" rtl="0" algn="l">
              <a:spcBef>
                <a:spcPts val="0"/>
              </a:spcBef>
              <a:spcAft>
                <a:spcPts val="0"/>
              </a:spcAft>
              <a:buSzPts val="1300"/>
              <a:buChar char="○"/>
            </a:pPr>
            <a:r>
              <a:rPr lang="en" sz="1300"/>
              <a:t>If symptoms worsen contact parents again or take medical action</a:t>
            </a:r>
            <a:endParaRPr sz="13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Bathroom Policy</a:t>
            </a:r>
            <a:endParaRPr/>
          </a:p>
        </p:txBody>
      </p:sp>
      <p:sp>
        <p:nvSpPr>
          <p:cNvPr id="391" name="Google Shape;391;p69"/>
          <p:cNvSpPr txBox="1"/>
          <p:nvPr>
            <p:ph idx="1" type="body"/>
          </p:nvPr>
        </p:nvSpPr>
        <p:spPr>
          <a:xfrm>
            <a:off x="387900" y="1291574"/>
            <a:ext cx="8368200" cy="3078900"/>
          </a:xfrm>
          <a:prstGeom prst="rect">
            <a:avLst/>
          </a:prstGeom>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en" sz="1400"/>
              <a:t>We consider ourselves a ‘Hands Free Camp’, all campers are expected to be potty trained and not require assistance in the washroom.</a:t>
            </a:r>
            <a:endParaRPr sz="1400"/>
          </a:p>
          <a:p>
            <a:pPr indent="-317500" lvl="0" marL="457200" rtl="0" algn="l">
              <a:spcBef>
                <a:spcPts val="1000"/>
              </a:spcBef>
              <a:spcAft>
                <a:spcPts val="0"/>
              </a:spcAft>
              <a:buSzPts val="1400"/>
              <a:buChar char="●"/>
            </a:pPr>
            <a:r>
              <a:rPr lang="en" sz="1400"/>
              <a:t>Some exceptions are made based on:</a:t>
            </a:r>
            <a:endParaRPr sz="1400"/>
          </a:p>
          <a:p>
            <a:pPr indent="-317500" lvl="1" marL="914400" rtl="0" algn="l">
              <a:spcBef>
                <a:spcPts val="1600"/>
              </a:spcBef>
              <a:spcAft>
                <a:spcPts val="0"/>
              </a:spcAft>
              <a:buSzPts val="1400"/>
              <a:buChar char="○"/>
            </a:pPr>
            <a:r>
              <a:rPr lang="en"/>
              <a:t>Campers Abilities</a:t>
            </a:r>
            <a:endParaRPr/>
          </a:p>
          <a:p>
            <a:pPr indent="-317500" lvl="1" marL="914400" rtl="0" algn="l">
              <a:spcBef>
                <a:spcPts val="0"/>
              </a:spcBef>
              <a:spcAft>
                <a:spcPts val="0"/>
              </a:spcAft>
              <a:buSzPts val="1400"/>
              <a:buChar char="○"/>
            </a:pPr>
            <a:r>
              <a:rPr lang="en"/>
              <a:t>Parent requests made in advance</a:t>
            </a:r>
            <a:endParaRPr/>
          </a:p>
          <a:p>
            <a:pPr indent="-317500" lvl="1" marL="914400" rtl="0" algn="l">
              <a:spcBef>
                <a:spcPts val="0"/>
              </a:spcBef>
              <a:spcAft>
                <a:spcPts val="0"/>
              </a:spcAft>
              <a:buSzPts val="1400"/>
              <a:buChar char="○"/>
            </a:pPr>
            <a:r>
              <a:rPr lang="en"/>
              <a:t>Health, Safety &amp; Well Being situations</a:t>
            </a:r>
            <a:endParaRPr/>
          </a:p>
          <a:p>
            <a:pPr indent="-317500" lvl="0" marL="457200" rtl="0" algn="l">
              <a:spcBef>
                <a:spcPts val="1000"/>
              </a:spcBef>
              <a:spcAft>
                <a:spcPts val="0"/>
              </a:spcAft>
              <a:buSzPts val="1400"/>
              <a:buChar char="●"/>
            </a:pPr>
            <a:r>
              <a:rPr lang="en" sz="1400"/>
              <a:t>Campers should be brought to the washroom in groups, if multiple campers need to use the washroom it will be best to take the whole group</a:t>
            </a:r>
            <a:endParaRPr sz="1400"/>
          </a:p>
          <a:p>
            <a:pPr indent="-317500" lvl="0" marL="457200" rtl="0" algn="l">
              <a:spcBef>
                <a:spcPts val="1000"/>
              </a:spcBef>
              <a:spcAft>
                <a:spcPts val="0"/>
              </a:spcAft>
              <a:buSzPts val="1400"/>
              <a:buChar char="●"/>
            </a:pPr>
            <a:r>
              <a:rPr lang="en" sz="1400"/>
              <a:t>Campers over the age of 10 and show they are responsible are able to go to the washroom with a buddy</a:t>
            </a:r>
            <a:endParaRPr sz="1400"/>
          </a:p>
          <a:p>
            <a:pPr indent="0" lvl="0" marL="0" rtl="0" algn="l">
              <a:spcBef>
                <a:spcPts val="1600"/>
              </a:spcBef>
              <a:spcAft>
                <a:spcPts val="1600"/>
              </a:spcAft>
              <a:buNone/>
            </a:pPr>
            <a:r>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Bathroom Policy Continued</a:t>
            </a:r>
            <a:endParaRPr/>
          </a:p>
        </p:txBody>
      </p:sp>
      <p:sp>
        <p:nvSpPr>
          <p:cNvPr id="397" name="Google Shape;397;p70"/>
          <p:cNvSpPr txBox="1"/>
          <p:nvPr>
            <p:ph idx="1" type="body"/>
          </p:nvPr>
        </p:nvSpPr>
        <p:spPr>
          <a:xfrm>
            <a:off x="300550" y="1258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In the event a camper has an ‘accident’ and soils themselves you need to:</a:t>
            </a:r>
            <a:endParaRPr sz="1200"/>
          </a:p>
          <a:p>
            <a:pPr indent="-298450" lvl="0" marL="457200" rtl="0" algn="l">
              <a:spcBef>
                <a:spcPts val="1600"/>
              </a:spcBef>
              <a:spcAft>
                <a:spcPts val="0"/>
              </a:spcAft>
              <a:buSzPts val="1100"/>
              <a:buChar char="●"/>
            </a:pPr>
            <a:r>
              <a:rPr lang="en" sz="1100"/>
              <a:t>Notify the Head Coach (If you are not the Head Coach)</a:t>
            </a:r>
            <a:endParaRPr sz="1100"/>
          </a:p>
          <a:p>
            <a:pPr indent="-298450" lvl="0" marL="457200" rtl="0" algn="l">
              <a:spcBef>
                <a:spcPts val="0"/>
              </a:spcBef>
              <a:spcAft>
                <a:spcPts val="0"/>
              </a:spcAft>
              <a:buSzPts val="1100"/>
              <a:buChar char="●"/>
            </a:pPr>
            <a:r>
              <a:rPr lang="en" sz="1100"/>
              <a:t>Take the child to their backpack to look for a change of clothes</a:t>
            </a:r>
            <a:endParaRPr sz="1100"/>
          </a:p>
          <a:p>
            <a:pPr indent="-298450" lvl="1" marL="914400" rtl="0" algn="l">
              <a:spcBef>
                <a:spcPts val="0"/>
              </a:spcBef>
              <a:spcAft>
                <a:spcPts val="0"/>
              </a:spcAft>
              <a:buSzPts val="1100"/>
              <a:buChar char="○"/>
            </a:pPr>
            <a:r>
              <a:rPr lang="en" sz="1100"/>
              <a:t>If they have skin safe sanitary wipes you should also bring them with you</a:t>
            </a:r>
            <a:endParaRPr sz="1100"/>
          </a:p>
          <a:p>
            <a:pPr indent="-298450" lvl="1" marL="914400" rtl="0" algn="l">
              <a:spcBef>
                <a:spcPts val="0"/>
              </a:spcBef>
              <a:spcAft>
                <a:spcPts val="0"/>
              </a:spcAft>
              <a:buSzPts val="1100"/>
              <a:buChar char="○"/>
            </a:pPr>
            <a:r>
              <a:rPr lang="en" sz="1100"/>
              <a:t>Baby Wipes will be apart of the adventure camp Kit and also found throughout the camp</a:t>
            </a:r>
            <a:endParaRPr sz="1100"/>
          </a:p>
          <a:p>
            <a:pPr indent="-317500" lvl="1" marL="914400" rtl="0" algn="l">
              <a:spcBef>
                <a:spcPts val="0"/>
              </a:spcBef>
              <a:spcAft>
                <a:spcPts val="0"/>
              </a:spcAft>
              <a:buSzPts val="1400"/>
              <a:buChar char="○"/>
            </a:pPr>
            <a:r>
              <a:rPr lang="en" sz="1100"/>
              <a:t>Camper should be taken to the washroom and talked through the changing process, </a:t>
            </a:r>
            <a:r>
              <a:rPr lang="en" sz="1200"/>
              <a:t>if they still need assistance;</a:t>
            </a:r>
            <a:endParaRPr sz="1200"/>
          </a:p>
          <a:p>
            <a:pPr indent="-304800" lvl="2" marL="1371600" rtl="0" algn="l">
              <a:spcBef>
                <a:spcPts val="0"/>
              </a:spcBef>
              <a:spcAft>
                <a:spcPts val="0"/>
              </a:spcAft>
              <a:buSzPts val="1200"/>
              <a:buChar char="■"/>
            </a:pPr>
            <a:r>
              <a:rPr lang="en" sz="1200"/>
              <a:t>Another Coach, Staff member or Coordinator are present</a:t>
            </a:r>
            <a:endParaRPr sz="1200"/>
          </a:p>
          <a:p>
            <a:pPr indent="-304800" lvl="2" marL="1371600" rtl="0" algn="l">
              <a:spcBef>
                <a:spcPts val="0"/>
              </a:spcBef>
              <a:spcAft>
                <a:spcPts val="0"/>
              </a:spcAft>
              <a:buSzPts val="1200"/>
              <a:buChar char="■"/>
            </a:pPr>
            <a:r>
              <a:rPr lang="en" sz="1200"/>
              <a:t>Once assistance is provided, Coordinator is contacted;</a:t>
            </a:r>
            <a:endParaRPr sz="1200"/>
          </a:p>
          <a:p>
            <a:pPr indent="-304800" lvl="2" marL="1371600" rtl="0" algn="l">
              <a:spcBef>
                <a:spcPts val="0"/>
              </a:spcBef>
              <a:spcAft>
                <a:spcPts val="0"/>
              </a:spcAft>
              <a:buSzPts val="1200"/>
              <a:buChar char="■"/>
            </a:pPr>
            <a:r>
              <a:rPr lang="en" sz="1100"/>
              <a:t>Coordinator or Admin Team will contact parents</a:t>
            </a:r>
            <a:endParaRPr sz="1200"/>
          </a:p>
          <a:p>
            <a:pPr indent="0" lvl="0" marL="0" rtl="0" algn="l">
              <a:spcBef>
                <a:spcPts val="1600"/>
              </a:spcBef>
              <a:spcAft>
                <a:spcPts val="0"/>
              </a:spcAft>
              <a:buNone/>
            </a:pPr>
            <a:r>
              <a:rPr lang="en" sz="1200"/>
              <a:t>If a camper without a note on their file needs assistance in the washroom you are not to go in and help until:</a:t>
            </a:r>
            <a:endParaRPr sz="1200"/>
          </a:p>
          <a:p>
            <a:pPr indent="-304800" lvl="0" marL="457200" rtl="0" algn="l">
              <a:spcBef>
                <a:spcPts val="1600"/>
              </a:spcBef>
              <a:spcAft>
                <a:spcPts val="0"/>
              </a:spcAft>
              <a:buSzPts val="1200"/>
              <a:buChar char="●"/>
            </a:pPr>
            <a:r>
              <a:rPr lang="en" sz="1200"/>
              <a:t>You talk the camper through the assistance they need, if they still need assistance;</a:t>
            </a:r>
            <a:endParaRPr sz="1200"/>
          </a:p>
          <a:p>
            <a:pPr indent="-304800" lvl="0" marL="457200" rtl="0" algn="l">
              <a:spcBef>
                <a:spcPts val="0"/>
              </a:spcBef>
              <a:spcAft>
                <a:spcPts val="0"/>
              </a:spcAft>
              <a:buSzPts val="1200"/>
              <a:buChar char="●"/>
            </a:pPr>
            <a:r>
              <a:rPr lang="en" sz="1200"/>
              <a:t>Another Coach, Staff member or Coordinator are present</a:t>
            </a:r>
            <a:endParaRPr sz="1200"/>
          </a:p>
          <a:p>
            <a:pPr indent="-304800" lvl="0" marL="457200" rtl="0" algn="l">
              <a:spcBef>
                <a:spcPts val="0"/>
              </a:spcBef>
              <a:spcAft>
                <a:spcPts val="0"/>
              </a:spcAft>
              <a:buSzPts val="1200"/>
              <a:buChar char="●"/>
            </a:pPr>
            <a:r>
              <a:rPr lang="en" sz="1200"/>
              <a:t>Once assistance is provided, Coordinator is contacted; </a:t>
            </a:r>
            <a:endParaRPr sz="1200"/>
          </a:p>
          <a:p>
            <a:pPr indent="-298450" lvl="1" marL="914400" rtl="0" algn="l">
              <a:spcBef>
                <a:spcPts val="0"/>
              </a:spcBef>
              <a:spcAft>
                <a:spcPts val="0"/>
              </a:spcAft>
              <a:buSzPts val="1100"/>
              <a:buChar char="○"/>
            </a:pPr>
            <a:r>
              <a:rPr lang="en" sz="1100"/>
              <a:t>Coordinator or Admin Team will contact parents</a:t>
            </a:r>
            <a:endParaRPr sz="1100"/>
          </a:p>
          <a:p>
            <a:pPr indent="0" lvl="0" marL="0" rtl="0" algn="l">
              <a:spcBef>
                <a:spcPts val="1600"/>
              </a:spcBef>
              <a:spcAft>
                <a:spcPts val="0"/>
              </a:spcAft>
              <a:buNone/>
            </a:pPr>
            <a:r>
              <a:t/>
            </a:r>
            <a:endParaRPr sz="1500"/>
          </a:p>
          <a:p>
            <a:pPr indent="0" lvl="0" marL="0" rtl="0" algn="l">
              <a:spcBef>
                <a:spcPts val="1600"/>
              </a:spcBef>
              <a:spcAft>
                <a:spcPts val="1600"/>
              </a:spcAft>
              <a:buNone/>
            </a:pPr>
            <a:r>
              <a:t/>
            </a:r>
            <a:endParaRPr sz="15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Supervision Policy</a:t>
            </a:r>
            <a:endParaRPr/>
          </a:p>
        </p:txBody>
      </p:sp>
      <p:sp>
        <p:nvSpPr>
          <p:cNvPr id="403" name="Google Shape;403;p71"/>
          <p:cNvSpPr txBox="1"/>
          <p:nvPr>
            <p:ph idx="1" type="body"/>
          </p:nvPr>
        </p:nvSpPr>
        <p:spPr>
          <a:xfrm>
            <a:off x="387900" y="1187175"/>
            <a:ext cx="8368200" cy="367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No Coach, volunteer or other Staff members should be left alone with campers in a private area.</a:t>
            </a:r>
            <a:endParaRPr sz="1400"/>
          </a:p>
          <a:p>
            <a:pPr indent="-317500" lvl="0" marL="457200" rtl="0" algn="l">
              <a:spcBef>
                <a:spcPts val="1600"/>
              </a:spcBef>
              <a:spcAft>
                <a:spcPts val="0"/>
              </a:spcAft>
              <a:buSzPts val="1400"/>
              <a:buChar char="●"/>
            </a:pPr>
            <a:r>
              <a:rPr lang="en" sz="1400"/>
              <a:t>Private areas include but are not limited to:</a:t>
            </a:r>
            <a:endParaRPr sz="1400"/>
          </a:p>
          <a:p>
            <a:pPr indent="-311150" lvl="1" marL="914400" rtl="0" algn="l">
              <a:spcBef>
                <a:spcPts val="0"/>
              </a:spcBef>
              <a:spcAft>
                <a:spcPts val="0"/>
              </a:spcAft>
              <a:buSzPts val="1300"/>
              <a:buChar char="○"/>
            </a:pPr>
            <a:r>
              <a:rPr lang="en" sz="1300"/>
              <a:t>Washrooms / Changerooms</a:t>
            </a:r>
            <a:endParaRPr sz="1300"/>
          </a:p>
          <a:p>
            <a:pPr indent="-311150" lvl="1" marL="914400" rtl="0" algn="l">
              <a:spcBef>
                <a:spcPts val="0"/>
              </a:spcBef>
              <a:spcAft>
                <a:spcPts val="0"/>
              </a:spcAft>
              <a:buSzPts val="1300"/>
              <a:buChar char="○"/>
            </a:pPr>
            <a:r>
              <a:rPr lang="en" sz="1300"/>
              <a:t>Classrooms</a:t>
            </a:r>
            <a:endParaRPr sz="1300"/>
          </a:p>
          <a:p>
            <a:pPr indent="-311150" lvl="1" marL="914400" rtl="0" algn="l">
              <a:spcBef>
                <a:spcPts val="0"/>
              </a:spcBef>
              <a:spcAft>
                <a:spcPts val="0"/>
              </a:spcAft>
              <a:buSzPts val="1300"/>
              <a:buChar char="○"/>
            </a:pPr>
            <a:r>
              <a:rPr lang="en" sz="1300"/>
              <a:t>Gymnasium</a:t>
            </a:r>
            <a:endParaRPr sz="1300"/>
          </a:p>
          <a:p>
            <a:pPr indent="-311150" lvl="1" marL="914400" rtl="0" algn="l">
              <a:spcBef>
                <a:spcPts val="0"/>
              </a:spcBef>
              <a:spcAft>
                <a:spcPts val="0"/>
              </a:spcAft>
              <a:buSzPts val="1300"/>
              <a:buChar char="○"/>
            </a:pPr>
            <a:r>
              <a:rPr lang="en" sz="1300"/>
              <a:t>Activity spaces</a:t>
            </a:r>
            <a:endParaRPr sz="1300"/>
          </a:p>
          <a:p>
            <a:pPr indent="-311150" lvl="0" marL="457200" rtl="0" algn="l">
              <a:spcBef>
                <a:spcPts val="0"/>
              </a:spcBef>
              <a:spcAft>
                <a:spcPts val="0"/>
              </a:spcAft>
              <a:buSzPts val="1300"/>
              <a:buChar char="●"/>
            </a:pPr>
            <a:r>
              <a:rPr lang="en" sz="1300"/>
              <a:t>In any situations where this instance may arise the camper should be taken to an open area of the camp, the coordinator, other coaches and staff should be contacted for support. </a:t>
            </a:r>
            <a:endParaRPr sz="1300"/>
          </a:p>
          <a:p>
            <a:pPr indent="-311150" lvl="0" marL="457200" rtl="0" algn="l">
              <a:spcBef>
                <a:spcPts val="1000"/>
              </a:spcBef>
              <a:spcAft>
                <a:spcPts val="0"/>
              </a:spcAft>
              <a:buSzPts val="1300"/>
              <a:buChar char="●"/>
            </a:pPr>
            <a:r>
              <a:rPr lang="en" sz="1300"/>
              <a:t>In emergency situations, you must first provide care to the camper. When care is provided, the Coordinator should be contacted immediately.</a:t>
            </a:r>
            <a:endParaRPr sz="1300"/>
          </a:p>
          <a:p>
            <a:pPr indent="-311150" lvl="0" marL="457200" rtl="0" algn="l">
              <a:spcBef>
                <a:spcPts val="1000"/>
              </a:spcBef>
              <a:spcAft>
                <a:spcPts val="0"/>
              </a:spcAft>
              <a:buSzPts val="1300"/>
              <a:buChar char="●"/>
            </a:pPr>
            <a:r>
              <a:rPr lang="en" sz="1300"/>
              <a:t>If a camper needs to go to the washroom;</a:t>
            </a:r>
            <a:endParaRPr sz="1300"/>
          </a:p>
          <a:p>
            <a:pPr indent="-311150" lvl="1" marL="914400" rtl="0" algn="l">
              <a:spcBef>
                <a:spcPts val="1000"/>
              </a:spcBef>
              <a:spcAft>
                <a:spcPts val="0"/>
              </a:spcAft>
              <a:buSzPts val="1300"/>
              <a:buChar char="○"/>
            </a:pPr>
            <a:r>
              <a:rPr lang="en" sz="1300"/>
              <a:t>Ask group if anyone needs to go to the washroom</a:t>
            </a:r>
            <a:endParaRPr sz="1300"/>
          </a:p>
          <a:p>
            <a:pPr indent="-311150" lvl="1" marL="914400" rtl="0" algn="l">
              <a:spcBef>
                <a:spcPts val="0"/>
              </a:spcBef>
              <a:spcAft>
                <a:spcPts val="0"/>
              </a:spcAft>
              <a:buSzPts val="1300"/>
              <a:buChar char="○"/>
            </a:pPr>
            <a:r>
              <a:rPr lang="en" sz="1300"/>
              <a:t>If multiple people need to use the washroom, take the whole group</a:t>
            </a:r>
            <a:endParaRPr sz="1300"/>
          </a:p>
          <a:p>
            <a:pPr indent="-311150" lvl="1" marL="914400" rtl="0" algn="l">
              <a:spcBef>
                <a:spcPts val="0"/>
              </a:spcBef>
              <a:spcAft>
                <a:spcPts val="0"/>
              </a:spcAft>
              <a:buSzPts val="1300"/>
              <a:buChar char="○"/>
            </a:pPr>
            <a:r>
              <a:rPr lang="en" sz="1300"/>
              <a:t>Volunteers should not take campers to the washroom</a:t>
            </a:r>
            <a:endParaRPr sz="130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sp>
        <p:nvSpPr>
          <p:cNvPr id="408" name="Google Shape;408;p72"/>
          <p:cNvSpPr txBox="1"/>
          <p:nvPr>
            <p:ph type="title"/>
          </p:nvPr>
        </p:nvSpPr>
        <p:spPr>
          <a:xfrm>
            <a:off x="311525" y="451100"/>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Supervision Policy Continued</a:t>
            </a:r>
            <a:endParaRPr/>
          </a:p>
        </p:txBody>
      </p:sp>
      <p:sp>
        <p:nvSpPr>
          <p:cNvPr id="409" name="Google Shape;409;p72"/>
          <p:cNvSpPr txBox="1"/>
          <p:nvPr>
            <p:ph idx="1" type="body"/>
          </p:nvPr>
        </p:nvSpPr>
        <p:spPr>
          <a:xfrm>
            <a:off x="387900" y="1489825"/>
            <a:ext cx="8368200" cy="346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a camper needs Ice;</a:t>
            </a:r>
            <a:endParaRPr/>
          </a:p>
          <a:p>
            <a:pPr indent="-342900" lvl="0" marL="457200" rtl="0" algn="l">
              <a:spcBef>
                <a:spcPts val="1600"/>
              </a:spcBef>
              <a:spcAft>
                <a:spcPts val="0"/>
              </a:spcAft>
              <a:buSzPts val="1800"/>
              <a:buChar char="●"/>
            </a:pPr>
            <a:r>
              <a:rPr lang="en"/>
              <a:t>Camper should remain in activity area with the other coaches and campers while the coach goes to get ice. </a:t>
            </a:r>
            <a:endParaRPr/>
          </a:p>
          <a:p>
            <a:pPr indent="-342900" lvl="0" marL="457200" rtl="0" algn="l">
              <a:spcBef>
                <a:spcPts val="0"/>
              </a:spcBef>
              <a:spcAft>
                <a:spcPts val="0"/>
              </a:spcAft>
              <a:buSzPts val="1800"/>
              <a:buChar char="●"/>
            </a:pPr>
            <a:r>
              <a:rPr lang="en"/>
              <a:t>If no other Coaches are present, Coordinator should be called to bring ice for the camper</a:t>
            </a:r>
            <a:endParaRPr/>
          </a:p>
          <a:p>
            <a:pPr indent="-342900" lvl="0" marL="457200" rtl="0" algn="l">
              <a:spcBef>
                <a:spcPts val="0"/>
              </a:spcBef>
              <a:spcAft>
                <a:spcPts val="0"/>
              </a:spcAft>
              <a:buSzPts val="1800"/>
              <a:buChar char="●"/>
            </a:pPr>
            <a:r>
              <a:rPr lang="en"/>
              <a:t>Coordinators will act as a witness of the report, and will approve the report to be submitted</a:t>
            </a:r>
            <a:endParaRPr/>
          </a:p>
          <a:p>
            <a:pPr indent="-317500" lvl="1" marL="914400" rtl="0" algn="l">
              <a:spcBef>
                <a:spcPts val="0"/>
              </a:spcBef>
              <a:spcAft>
                <a:spcPts val="0"/>
              </a:spcAft>
              <a:buSzPts val="1400"/>
              <a:buChar char="○"/>
            </a:pPr>
            <a:r>
              <a:rPr lang="en"/>
              <a:t>Aquatics Supervisor &amp; Adventure Camp Coordinator can act as witnesses </a:t>
            </a:r>
            <a:r>
              <a:rPr b="1" lang="en"/>
              <a:t>BUT</a:t>
            </a:r>
            <a:r>
              <a:rPr lang="en"/>
              <a:t> Coordinators must still be notified of the incident</a:t>
            </a:r>
            <a:endParaRPr/>
          </a:p>
          <a:p>
            <a:pPr indent="0" lvl="0" marL="457200" rtl="0" algn="l">
              <a:spcBef>
                <a:spcPts val="1600"/>
              </a:spcBef>
              <a:spcAft>
                <a:spcPts val="1600"/>
              </a:spcAft>
              <a:buNone/>
            </a:pPr>
            <a:r>
              <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7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Change Room Sweep / End of Day Policy</a:t>
            </a:r>
            <a:endParaRPr/>
          </a:p>
        </p:txBody>
      </p:sp>
      <p:sp>
        <p:nvSpPr>
          <p:cNvPr id="415" name="Google Shape;415;p7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latin typeface="Lato"/>
                <a:ea typeface="Lato"/>
                <a:cs typeface="Lato"/>
                <a:sym typeface="Lato"/>
              </a:rPr>
              <a:t>When we are leaving the pool at the end of the day we need to ensure the change rooms are cleared and we are the last members to leave the building. </a:t>
            </a:r>
            <a:r>
              <a:rPr b="1" lang="en" sz="900">
                <a:solidFill>
                  <a:schemeClr val="accent6"/>
                </a:solidFill>
                <a:latin typeface="Arial"/>
                <a:ea typeface="Arial"/>
                <a:cs typeface="Arial"/>
                <a:sym typeface="Arial"/>
              </a:rPr>
              <a:t>The pool supervisor and staff MUST remain until all parents/participants have left the Pool Deck. This is for safety and security reasons.</a:t>
            </a:r>
            <a:endParaRPr b="1" sz="1100">
              <a:solidFill>
                <a:schemeClr val="accent6"/>
              </a:solidFill>
              <a:latin typeface="Lato"/>
              <a:ea typeface="Lato"/>
              <a:cs typeface="Lato"/>
              <a:sym typeface="Lato"/>
            </a:endParaRPr>
          </a:p>
          <a:p>
            <a:pPr indent="0" lvl="0" marL="0" rtl="0" algn="l">
              <a:spcBef>
                <a:spcPts val="1200"/>
              </a:spcBef>
              <a:spcAft>
                <a:spcPts val="0"/>
              </a:spcAft>
              <a:buNone/>
            </a:pPr>
            <a:r>
              <a:rPr b="1" lang="en" sz="1100">
                <a:latin typeface="Lato"/>
                <a:ea typeface="Lato"/>
                <a:cs typeface="Lato"/>
                <a:sym typeface="Lato"/>
              </a:rPr>
              <a:t>To clear and confirm the change rooms are cleared:</a:t>
            </a:r>
            <a:endParaRPr b="1" sz="1100">
              <a:latin typeface="Lato"/>
              <a:ea typeface="Lato"/>
              <a:cs typeface="Lato"/>
              <a:sym typeface="Lato"/>
            </a:endParaRPr>
          </a:p>
          <a:p>
            <a:pPr indent="-298450" lvl="0" marL="457200" rtl="0" algn="l">
              <a:spcBef>
                <a:spcPts val="1200"/>
              </a:spcBef>
              <a:spcAft>
                <a:spcPts val="0"/>
              </a:spcAft>
              <a:buClr>
                <a:schemeClr val="dk1"/>
              </a:buClr>
              <a:buSzPts val="1100"/>
              <a:buFont typeface="Lato"/>
              <a:buChar char="●"/>
            </a:pPr>
            <a:r>
              <a:rPr lang="en" sz="1100">
                <a:latin typeface="Lato"/>
                <a:ea typeface="Lato"/>
                <a:cs typeface="Lato"/>
                <a:sym typeface="Lato"/>
              </a:rPr>
              <a:t>There is no one on the deck before beginning the sweep.</a:t>
            </a:r>
            <a:endParaRPr sz="1100">
              <a:latin typeface="Lato"/>
              <a:ea typeface="Lato"/>
              <a:cs typeface="Lato"/>
              <a:sym typeface="Lato"/>
            </a:endParaRPr>
          </a:p>
          <a:p>
            <a:pPr indent="-298450" lvl="0" marL="457200" rtl="0" algn="l">
              <a:spcBef>
                <a:spcPts val="1200"/>
              </a:spcBef>
              <a:spcAft>
                <a:spcPts val="0"/>
              </a:spcAft>
              <a:buClr>
                <a:schemeClr val="dk1"/>
              </a:buClr>
              <a:buSzPts val="1100"/>
              <a:buFont typeface="Lato"/>
              <a:buChar char="●"/>
            </a:pPr>
            <a:r>
              <a:rPr lang="en" sz="1100">
                <a:latin typeface="Lato"/>
                <a:ea typeface="Lato"/>
                <a:cs typeface="Lato"/>
                <a:sym typeface="Lato"/>
              </a:rPr>
              <a:t>One of the individuals involved in the sweep MUST be the designated supervisor</a:t>
            </a:r>
            <a:endParaRPr sz="1100">
              <a:latin typeface="Lato"/>
              <a:ea typeface="Lato"/>
              <a:cs typeface="Lato"/>
              <a:sym typeface="Lato"/>
            </a:endParaRPr>
          </a:p>
          <a:p>
            <a:pPr indent="-298450" lvl="0" marL="457200" rtl="0" algn="l">
              <a:spcBef>
                <a:spcPts val="1000"/>
              </a:spcBef>
              <a:spcAft>
                <a:spcPts val="0"/>
              </a:spcAft>
              <a:buClr>
                <a:schemeClr val="dk1"/>
              </a:buClr>
              <a:buSzPts val="1100"/>
              <a:buFont typeface="Lato"/>
              <a:buChar char="●"/>
            </a:pPr>
            <a:r>
              <a:rPr lang="en" sz="1100">
                <a:latin typeface="Lato"/>
                <a:ea typeface="Lato"/>
                <a:cs typeface="Lato"/>
                <a:sym typeface="Lato"/>
              </a:rPr>
              <a:t>One individual must go through the dedicated girl's changerooms through the deck entrance, checking all stalls, washroom, and shower areas before exiting. Only when all areas are checked and confirmed to have no more individuals inside is the changeroom considered cleared. </a:t>
            </a:r>
            <a:endParaRPr sz="1100">
              <a:latin typeface="Lato"/>
              <a:ea typeface="Lato"/>
              <a:cs typeface="Lato"/>
              <a:sym typeface="Lato"/>
            </a:endParaRPr>
          </a:p>
          <a:p>
            <a:pPr indent="-298450" lvl="0" marL="457200" rtl="0" algn="l">
              <a:spcBef>
                <a:spcPts val="1000"/>
              </a:spcBef>
              <a:spcAft>
                <a:spcPts val="0"/>
              </a:spcAft>
              <a:buClr>
                <a:schemeClr val="dk1"/>
              </a:buClr>
              <a:buSzPts val="1100"/>
              <a:buFont typeface="Lato"/>
              <a:buChar char="●"/>
            </a:pPr>
            <a:r>
              <a:rPr lang="en" sz="1100">
                <a:latin typeface="Lato"/>
                <a:ea typeface="Lato"/>
                <a:cs typeface="Lato"/>
                <a:sym typeface="Lato"/>
              </a:rPr>
              <a:t>One individual must go through the dedicated boy's change rooms through the deck entrance, checking all stalls, washroom, and shower areas before exiting. Only when all areas are checked and confirmed to have no more individuals inside is the changeroom considered cleared. </a:t>
            </a:r>
            <a:endParaRPr sz="1100">
              <a:latin typeface="Lato"/>
              <a:ea typeface="Lato"/>
              <a:cs typeface="Lato"/>
              <a:sym typeface="Lato"/>
            </a:endParaRPr>
          </a:p>
          <a:p>
            <a:pPr indent="-298450" lvl="0" marL="457200" rtl="0" algn="l">
              <a:spcBef>
                <a:spcPts val="1000"/>
              </a:spcBef>
              <a:spcAft>
                <a:spcPts val="1200"/>
              </a:spcAft>
              <a:buClr>
                <a:schemeClr val="dk1"/>
              </a:buClr>
              <a:buSzPts val="1100"/>
              <a:buFont typeface="Lato"/>
              <a:buChar char="●"/>
            </a:pPr>
            <a:r>
              <a:rPr lang="en" sz="1100">
                <a:latin typeface="Lato"/>
                <a:ea typeface="Lato"/>
                <a:cs typeface="Lato"/>
                <a:sym typeface="Lato"/>
              </a:rPr>
              <a:t>Both Individuals will meet at the external entrances of the Pool change rooms and confirm each change room is cleared. </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900"/>
              <a:t>Pre Camp Preparation - </a:t>
            </a:r>
            <a:r>
              <a:rPr lang="en"/>
              <a:t>Lists</a:t>
            </a:r>
            <a:endParaRPr/>
          </a:p>
        </p:txBody>
      </p:sp>
      <p:sp>
        <p:nvSpPr>
          <p:cNvPr id="147" name="Google Shape;147;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Multiple Lists will be shared with all coaches in the locations Whatsapp group. </a:t>
            </a:r>
            <a:endParaRPr/>
          </a:p>
          <a:p>
            <a:pPr indent="-342900" lvl="0" marL="457200" rtl="0" algn="l">
              <a:spcBef>
                <a:spcPts val="1600"/>
              </a:spcBef>
              <a:spcAft>
                <a:spcPts val="0"/>
              </a:spcAft>
              <a:buSzPts val="1800"/>
              <a:buChar char="●"/>
            </a:pPr>
            <a:r>
              <a:rPr lang="en"/>
              <a:t>Master Attendance List</a:t>
            </a:r>
            <a:endParaRPr/>
          </a:p>
          <a:p>
            <a:pPr indent="-342900" lvl="0" marL="457200" rtl="0" algn="l">
              <a:spcBef>
                <a:spcPts val="0"/>
              </a:spcBef>
              <a:spcAft>
                <a:spcPts val="0"/>
              </a:spcAft>
              <a:buSzPts val="1800"/>
              <a:buChar char="●"/>
            </a:pPr>
            <a:r>
              <a:rPr lang="en"/>
              <a:t>Sports List</a:t>
            </a:r>
            <a:endParaRPr/>
          </a:p>
          <a:p>
            <a:pPr indent="-317500" lvl="1" marL="914400" rtl="0" algn="l">
              <a:spcBef>
                <a:spcPts val="0"/>
              </a:spcBef>
              <a:spcAft>
                <a:spcPts val="0"/>
              </a:spcAft>
              <a:buSzPts val="1400"/>
              <a:buChar char="○"/>
            </a:pPr>
            <a:r>
              <a:rPr lang="en"/>
              <a:t>May have sub group lists for large activities</a:t>
            </a:r>
            <a:endParaRPr/>
          </a:p>
          <a:p>
            <a:pPr indent="-342900" lvl="0" marL="457200" rtl="0" algn="l">
              <a:spcBef>
                <a:spcPts val="0"/>
              </a:spcBef>
              <a:spcAft>
                <a:spcPts val="0"/>
              </a:spcAft>
              <a:buSzPts val="1800"/>
              <a:buChar char="●"/>
            </a:pPr>
            <a:r>
              <a:rPr lang="en"/>
              <a:t>Lunch Lists</a:t>
            </a:r>
            <a:endParaRPr/>
          </a:p>
          <a:p>
            <a:pPr indent="-342900" lvl="0" marL="457200" rtl="0" algn="l">
              <a:spcBef>
                <a:spcPts val="0"/>
              </a:spcBef>
              <a:spcAft>
                <a:spcPts val="0"/>
              </a:spcAft>
              <a:buSzPts val="1800"/>
              <a:buChar char="●"/>
            </a:pPr>
            <a:r>
              <a:rPr lang="en"/>
              <a:t>Extended Care lists</a:t>
            </a:r>
            <a:endParaRPr/>
          </a:p>
          <a:p>
            <a:pPr indent="-342900" lvl="0" marL="457200" rtl="0" algn="l">
              <a:spcBef>
                <a:spcPts val="0"/>
              </a:spcBef>
              <a:spcAft>
                <a:spcPts val="0"/>
              </a:spcAft>
              <a:buSzPts val="1800"/>
              <a:buChar char="●"/>
            </a:pPr>
            <a:r>
              <a:rPr lang="en"/>
              <a:t>Half Day Lists</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19" name="Shape 419"/>
        <p:cNvGrpSpPr/>
        <p:nvPr/>
      </p:nvGrpSpPr>
      <p:grpSpPr>
        <a:xfrm>
          <a:off x="0" y="0"/>
          <a:ext cx="0" cy="0"/>
          <a:chOff x="0" y="0"/>
          <a:chExt cx="0" cy="0"/>
        </a:xfrm>
      </p:grpSpPr>
      <p:sp>
        <p:nvSpPr>
          <p:cNvPr id="420" name="Google Shape;420;p74"/>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chemeClr val="lt1"/>
                </a:solidFill>
              </a:rPr>
              <a:t>Emergency Procedures</a:t>
            </a:r>
            <a:endParaRPr>
              <a:solidFill>
                <a:schemeClr val="lt1"/>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24" name="Shape 424"/>
        <p:cNvGrpSpPr/>
        <p:nvPr/>
      </p:nvGrpSpPr>
      <p:grpSpPr>
        <a:xfrm>
          <a:off x="0" y="0"/>
          <a:ext cx="0" cy="0"/>
          <a:chOff x="0" y="0"/>
          <a:chExt cx="0" cy="0"/>
        </a:xfrm>
      </p:grpSpPr>
      <p:sp>
        <p:nvSpPr>
          <p:cNvPr id="425" name="Google Shape;425;p75"/>
          <p:cNvSpPr txBox="1"/>
          <p:nvPr>
            <p:ph idx="4294967295" type="title"/>
          </p:nvPr>
        </p:nvSpPr>
        <p:spPr>
          <a:xfrm>
            <a:off x="219100" y="64400"/>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3600">
                <a:solidFill>
                  <a:srgbClr val="073763"/>
                </a:solidFill>
              </a:rPr>
              <a:t>MISSING CAMPER</a:t>
            </a:r>
            <a:endParaRPr sz="3600"/>
          </a:p>
        </p:txBody>
      </p:sp>
      <p:sp>
        <p:nvSpPr>
          <p:cNvPr id="426" name="Google Shape;426;p75"/>
          <p:cNvSpPr txBox="1"/>
          <p:nvPr>
            <p:ph idx="4294967295" type="body"/>
          </p:nvPr>
        </p:nvSpPr>
        <p:spPr>
          <a:xfrm>
            <a:off x="165600" y="637100"/>
            <a:ext cx="8812800" cy="4557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sz="1400" u="sng">
                <a:solidFill>
                  <a:srgbClr val="C00000"/>
                </a:solidFill>
              </a:rPr>
              <a:t>1) Assess the emergency: </a:t>
            </a:r>
            <a:endParaRPr sz="1400" u="sng">
              <a:solidFill>
                <a:srgbClr val="C00000"/>
              </a:solidFill>
            </a:endParaRPr>
          </a:p>
          <a:p>
            <a:pPr indent="-317500" lvl="0" marL="457200" rtl="0" algn="l">
              <a:spcBef>
                <a:spcPts val="0"/>
              </a:spcBef>
              <a:spcAft>
                <a:spcPts val="0"/>
              </a:spcAft>
              <a:buClr>
                <a:schemeClr val="lt1"/>
              </a:buClr>
              <a:buSzPts val="1400"/>
              <a:buChar char="●"/>
            </a:pPr>
            <a:r>
              <a:rPr lang="en" sz="1400">
                <a:solidFill>
                  <a:srgbClr val="073763"/>
                </a:solidFill>
              </a:rPr>
              <a:t>Staff are informed of a missing person</a:t>
            </a:r>
            <a:r>
              <a:rPr lang="en" sz="1400">
                <a:solidFill>
                  <a:schemeClr val="dk1"/>
                </a:solidFill>
              </a:rPr>
              <a:t>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2) Obtain Critical Information </a:t>
            </a:r>
            <a:endParaRPr sz="1400" u="sng">
              <a:solidFill>
                <a:srgbClr val="C00000"/>
              </a:solidFill>
            </a:endParaRPr>
          </a:p>
          <a:p>
            <a:pPr indent="-317500" lvl="0" marL="457200" rtl="0" algn="l">
              <a:spcBef>
                <a:spcPts val="0"/>
              </a:spcBef>
              <a:spcAft>
                <a:spcPts val="0"/>
              </a:spcAft>
              <a:buClr>
                <a:srgbClr val="073763"/>
              </a:buClr>
              <a:buSzPts val="1400"/>
              <a:buChar char="●"/>
            </a:pPr>
            <a:r>
              <a:rPr lang="en" sz="1400">
                <a:solidFill>
                  <a:srgbClr val="073763"/>
                </a:solidFill>
              </a:rPr>
              <a:t>Collect information on the last known location and description of the individual (age, gender, height, etc.). A staff member will remain with the individual who reported the missing person throughout the emergency and will keep them appraised in regards to the facility search.</a:t>
            </a:r>
            <a:endParaRPr sz="1400">
              <a:solidFill>
                <a:srgbClr val="073763"/>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 3) Notify Staff: </a:t>
            </a:r>
            <a:endParaRPr sz="1400" u="sng">
              <a:solidFill>
                <a:srgbClr val="C00000"/>
              </a:solidFill>
            </a:endParaRPr>
          </a:p>
          <a:p>
            <a:pPr indent="-317500" lvl="0" marL="457200" rtl="0" algn="l">
              <a:spcBef>
                <a:spcPts val="0"/>
              </a:spcBef>
              <a:spcAft>
                <a:spcPts val="0"/>
              </a:spcAft>
              <a:buClr>
                <a:srgbClr val="073763"/>
              </a:buClr>
              <a:buSzPts val="1400"/>
              <a:buChar char="●"/>
            </a:pPr>
            <a:r>
              <a:rPr lang="en" sz="1400">
                <a:solidFill>
                  <a:srgbClr val="073763"/>
                </a:solidFill>
              </a:rPr>
              <a:t>All facility staff will be notified of the missing person through the radio system/or verbal communications. </a:t>
            </a:r>
            <a:endParaRPr sz="1400">
              <a:solidFill>
                <a:srgbClr val="073763"/>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4) Building Announcement:</a:t>
            </a:r>
            <a:endParaRPr sz="1400" u="sng">
              <a:solidFill>
                <a:srgbClr val="C00000"/>
              </a:solidFill>
            </a:endParaRPr>
          </a:p>
          <a:p>
            <a:pPr indent="-317500" lvl="0" marL="457200" rtl="0" algn="l">
              <a:spcBef>
                <a:spcPts val="0"/>
              </a:spcBef>
              <a:spcAft>
                <a:spcPts val="0"/>
              </a:spcAft>
              <a:buClr>
                <a:schemeClr val="lt1"/>
              </a:buClr>
              <a:buSzPts val="1400"/>
              <a:buChar char="●"/>
            </a:pPr>
            <a:r>
              <a:rPr lang="en" sz="1400">
                <a:solidFill>
                  <a:srgbClr val="073763"/>
                </a:solidFill>
              </a:rPr>
              <a:t>Staff utilize the PA system or verbal instruction to inform the public of the missing person emergency. Public will be advised to look for an individual matching the description of the missing person and notify a staff member if they spot someone matching the description.</a:t>
            </a:r>
            <a:r>
              <a:rPr lang="en" sz="1400">
                <a:solidFill>
                  <a:schemeClr val="dk1"/>
                </a:solidFill>
              </a:rPr>
              <a:t>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5) Building Search</a:t>
            </a:r>
            <a:endParaRPr sz="1400" u="sng">
              <a:solidFill>
                <a:srgbClr val="C00000"/>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Staff will use a coordinated approach following the building evacuation checklist to check all areas of the building for the missing person. If the individual is not found attempts will be made to call home or any nearby residence the person may h</a:t>
            </a:r>
            <a:r>
              <a:rPr lang="en" sz="1400">
                <a:solidFill>
                  <a:srgbClr val="073763"/>
                </a:solidFill>
              </a:rPr>
              <a:t>ave gone. </a:t>
            </a:r>
            <a:endParaRPr sz="14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1400" u="sng">
                <a:solidFill>
                  <a:srgbClr val="C00000"/>
                </a:solidFill>
              </a:rPr>
              <a:t>6) Call Police</a:t>
            </a:r>
            <a:endParaRPr sz="1400" u="sng">
              <a:solidFill>
                <a:srgbClr val="C00000"/>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If the individual is not found the Police will be contacted to continue the investigation.</a:t>
            </a:r>
            <a:endParaRPr sz="1400">
              <a:solidFill>
                <a:srgbClr val="073763"/>
              </a:solidFill>
            </a:endParaRPr>
          </a:p>
          <a:p>
            <a:pPr indent="0" lvl="0" marL="0" rtl="0" algn="l">
              <a:spcBef>
                <a:spcPts val="0"/>
              </a:spcBef>
              <a:spcAft>
                <a:spcPts val="0"/>
              </a:spcAft>
              <a:buNone/>
            </a:pPr>
            <a:r>
              <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30" name="Shape 430"/>
        <p:cNvGrpSpPr/>
        <p:nvPr/>
      </p:nvGrpSpPr>
      <p:grpSpPr>
        <a:xfrm>
          <a:off x="0" y="0"/>
          <a:ext cx="0" cy="0"/>
          <a:chOff x="0" y="0"/>
          <a:chExt cx="0" cy="0"/>
        </a:xfrm>
      </p:grpSpPr>
      <p:sp>
        <p:nvSpPr>
          <p:cNvPr id="431" name="Google Shape;431;p76"/>
          <p:cNvSpPr txBox="1"/>
          <p:nvPr>
            <p:ph idx="4294967295" type="title"/>
          </p:nvPr>
        </p:nvSpPr>
        <p:spPr>
          <a:xfrm>
            <a:off x="311700" y="74675"/>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 sz="3600">
                <a:solidFill>
                  <a:srgbClr val="073763"/>
                </a:solidFill>
              </a:rPr>
              <a:t>LOCKDOWN</a:t>
            </a:r>
            <a:endParaRPr sz="3600"/>
          </a:p>
        </p:txBody>
      </p:sp>
      <p:sp>
        <p:nvSpPr>
          <p:cNvPr id="432" name="Google Shape;432;p76"/>
          <p:cNvSpPr txBox="1"/>
          <p:nvPr>
            <p:ph idx="4294967295" type="body"/>
          </p:nvPr>
        </p:nvSpPr>
        <p:spPr>
          <a:xfrm>
            <a:off x="311700" y="719400"/>
            <a:ext cx="8520600" cy="4701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chemeClr val="lt1"/>
                </a:solidFill>
              </a:rPr>
              <a:t>Prevention: </a:t>
            </a:r>
            <a:endParaRPr b="1" sz="1400">
              <a:solidFill>
                <a:schemeClr val="lt1"/>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Monitor all public areas of the facility and ensure that all services are provided to patrons, that have a valid reason for being on site. Inform any patrons that do not have valid reasoning that for safety reasons they must leave. </a:t>
            </a:r>
            <a:endParaRPr sz="1400">
              <a:solidFill>
                <a:srgbClr val="073763"/>
              </a:solidFill>
            </a:endParaRPr>
          </a:p>
          <a:p>
            <a:pPr indent="0" lvl="0" marL="0" rtl="0" algn="l">
              <a:lnSpc>
                <a:spcPct val="100000"/>
              </a:lnSpc>
              <a:spcBef>
                <a:spcPts val="0"/>
              </a:spcBef>
              <a:spcAft>
                <a:spcPts val="0"/>
              </a:spcAft>
              <a:buNone/>
            </a:pPr>
            <a:r>
              <a:rPr b="1" lang="en" sz="1400">
                <a:solidFill>
                  <a:schemeClr val="lt1"/>
                </a:solidFill>
              </a:rPr>
              <a:t>During the Emergency:</a:t>
            </a:r>
            <a:endParaRPr b="1" sz="1400">
              <a:solidFill>
                <a:schemeClr val="lt1"/>
              </a:solidFill>
            </a:endParaRPr>
          </a:p>
          <a:p>
            <a:pPr indent="0" lvl="0" marL="0" rtl="0" algn="l">
              <a:lnSpc>
                <a:spcPct val="100000"/>
              </a:lnSpc>
              <a:spcBef>
                <a:spcPts val="0"/>
              </a:spcBef>
              <a:spcAft>
                <a:spcPts val="0"/>
              </a:spcAft>
              <a:buNone/>
            </a:pPr>
            <a:r>
              <a:rPr lang="en" sz="1400" u="sng">
                <a:solidFill>
                  <a:srgbClr val="C00000"/>
                </a:solidFill>
              </a:rPr>
              <a:t>1) Assess the emergency:</a:t>
            </a:r>
            <a:endParaRPr sz="1400" u="sng">
              <a:solidFill>
                <a:srgbClr val="C00000"/>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Option 1: Staff are informed of a lockdown </a:t>
            </a:r>
            <a:endParaRPr sz="1400">
              <a:solidFill>
                <a:srgbClr val="073763"/>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Option </a:t>
            </a:r>
            <a:r>
              <a:rPr lang="en" sz="1400">
                <a:solidFill>
                  <a:srgbClr val="073763"/>
                </a:solidFill>
              </a:rPr>
              <a:t>2: Staff Discover a lockdown situation </a:t>
            </a:r>
            <a:endParaRPr sz="1400">
              <a:solidFill>
                <a:srgbClr val="073763"/>
              </a:solidFill>
            </a:endParaRPr>
          </a:p>
          <a:p>
            <a:pPr indent="0" lvl="0" marL="0" rtl="0" algn="l">
              <a:lnSpc>
                <a:spcPct val="100000"/>
              </a:lnSpc>
              <a:spcBef>
                <a:spcPts val="0"/>
              </a:spcBef>
              <a:spcAft>
                <a:spcPts val="0"/>
              </a:spcAft>
              <a:buNone/>
            </a:pPr>
            <a:r>
              <a:rPr lang="en" sz="1400" u="sng">
                <a:solidFill>
                  <a:srgbClr val="C00000"/>
                </a:solidFill>
              </a:rPr>
              <a:t>2) Gather all children in their designated classrooms according to their sport</a:t>
            </a:r>
            <a:endParaRPr sz="1400" u="sng">
              <a:solidFill>
                <a:srgbClr val="C00000"/>
              </a:solidFill>
            </a:endParaRPr>
          </a:p>
          <a:p>
            <a:pPr indent="0" lvl="0" marL="0" rtl="0" algn="l">
              <a:lnSpc>
                <a:spcPct val="100000"/>
              </a:lnSpc>
              <a:spcBef>
                <a:spcPts val="0"/>
              </a:spcBef>
              <a:spcAft>
                <a:spcPts val="0"/>
              </a:spcAft>
              <a:buNone/>
            </a:pPr>
            <a:r>
              <a:rPr lang="en" sz="1400" u="sng">
                <a:solidFill>
                  <a:srgbClr val="C00000"/>
                </a:solidFill>
              </a:rPr>
              <a:t>3) Inform Management/Call 911: </a:t>
            </a:r>
            <a:endParaRPr sz="1400" u="sng">
              <a:solidFill>
                <a:srgbClr val="C00000"/>
              </a:solidFill>
            </a:endParaRPr>
          </a:p>
          <a:p>
            <a:pPr indent="-317500" lvl="0" marL="457200" rtl="0" algn="l">
              <a:lnSpc>
                <a:spcPct val="100000"/>
              </a:lnSpc>
              <a:spcBef>
                <a:spcPts val="0"/>
              </a:spcBef>
              <a:spcAft>
                <a:spcPts val="0"/>
              </a:spcAft>
              <a:buClr>
                <a:schemeClr val="lt1"/>
              </a:buClr>
              <a:buSzPts val="1400"/>
              <a:buChar char="●"/>
            </a:pPr>
            <a:r>
              <a:rPr lang="en" sz="1400">
                <a:solidFill>
                  <a:schemeClr val="lt1"/>
                </a:solidFill>
              </a:rPr>
              <a:t>Call a management supervisor to inform them of the situation. Follow any additional directions provided. </a:t>
            </a:r>
            <a:endParaRPr sz="1400">
              <a:solidFill>
                <a:schemeClr val="lt1"/>
              </a:solidFill>
            </a:endParaRPr>
          </a:p>
          <a:p>
            <a:pPr indent="0" lvl="0" marL="0" rtl="0" algn="l">
              <a:lnSpc>
                <a:spcPct val="100000"/>
              </a:lnSpc>
              <a:spcBef>
                <a:spcPts val="0"/>
              </a:spcBef>
              <a:spcAft>
                <a:spcPts val="0"/>
              </a:spcAft>
              <a:buNone/>
            </a:pPr>
            <a:r>
              <a:t/>
            </a:r>
            <a:endParaRPr sz="1400">
              <a:solidFill>
                <a:schemeClr val="lt1"/>
              </a:solidFill>
            </a:endParaRPr>
          </a:p>
          <a:p>
            <a:pPr indent="0" lvl="0" marL="0" rtl="0" algn="l">
              <a:lnSpc>
                <a:spcPct val="100000"/>
              </a:lnSpc>
              <a:spcBef>
                <a:spcPts val="0"/>
              </a:spcBef>
              <a:spcAft>
                <a:spcPts val="0"/>
              </a:spcAft>
              <a:buNone/>
            </a:pPr>
            <a:r>
              <a:rPr b="1" lang="en" sz="1400">
                <a:solidFill>
                  <a:schemeClr val="lt1"/>
                </a:solidFill>
              </a:rPr>
              <a:t>Following Emergency:</a:t>
            </a:r>
            <a:endParaRPr b="1" sz="1400">
              <a:solidFill>
                <a:schemeClr val="lt1"/>
              </a:solidFill>
            </a:endParaRPr>
          </a:p>
          <a:p>
            <a:pPr indent="0" lvl="0" marL="0" rtl="0" algn="l">
              <a:lnSpc>
                <a:spcPct val="100000"/>
              </a:lnSpc>
              <a:spcBef>
                <a:spcPts val="0"/>
              </a:spcBef>
              <a:spcAft>
                <a:spcPts val="0"/>
              </a:spcAft>
              <a:buNone/>
            </a:pPr>
            <a:r>
              <a:rPr lang="en" sz="1400" u="sng">
                <a:solidFill>
                  <a:srgbClr val="C00000"/>
                </a:solidFill>
              </a:rPr>
              <a:t>1) Assess Situation:</a:t>
            </a:r>
            <a:endParaRPr sz="1400" u="sng">
              <a:solidFill>
                <a:srgbClr val="C00000"/>
              </a:solidFill>
            </a:endParaRPr>
          </a:p>
          <a:p>
            <a:pPr indent="-317500" lvl="0" marL="457200" rtl="0" algn="l">
              <a:lnSpc>
                <a:spcPct val="100000"/>
              </a:lnSpc>
              <a:spcBef>
                <a:spcPts val="0"/>
              </a:spcBef>
              <a:spcAft>
                <a:spcPts val="0"/>
              </a:spcAft>
              <a:buClr>
                <a:schemeClr val="lt1"/>
              </a:buClr>
              <a:buSzPts val="1400"/>
              <a:buChar char="●"/>
            </a:pPr>
            <a:r>
              <a:rPr lang="en" sz="1400">
                <a:solidFill>
                  <a:schemeClr val="lt1"/>
                </a:solidFill>
              </a:rPr>
              <a:t> </a:t>
            </a:r>
            <a:r>
              <a:rPr lang="en" sz="1400">
                <a:solidFill>
                  <a:schemeClr val="lt1"/>
                </a:solidFill>
              </a:rPr>
              <a:t>Once provided an all clear from police services or management, staff may re-enter the facility. An assessment will need to be performed to identify if the facility is safe for public re-entry. If required a section of the building may be closed to the public. </a:t>
            </a:r>
            <a:endParaRPr sz="1400">
              <a:solidFill>
                <a:schemeClr val="lt1"/>
              </a:solidFill>
            </a:endParaRPr>
          </a:p>
          <a:p>
            <a:pPr indent="0" lvl="0" marL="0" rtl="0" algn="l">
              <a:spcBef>
                <a:spcPts val="0"/>
              </a:spcBef>
              <a:spcAft>
                <a:spcPts val="1600"/>
              </a:spcAft>
              <a:buNone/>
            </a:pPr>
            <a:r>
              <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36" name="Shape 436"/>
        <p:cNvGrpSpPr/>
        <p:nvPr/>
      </p:nvGrpSpPr>
      <p:grpSpPr>
        <a:xfrm>
          <a:off x="0" y="0"/>
          <a:ext cx="0" cy="0"/>
          <a:chOff x="0" y="0"/>
          <a:chExt cx="0" cy="0"/>
        </a:xfrm>
      </p:grpSpPr>
      <p:sp>
        <p:nvSpPr>
          <p:cNvPr id="437" name="Google Shape;437;p77"/>
          <p:cNvSpPr txBox="1"/>
          <p:nvPr>
            <p:ph idx="4294967295" type="title"/>
          </p:nvPr>
        </p:nvSpPr>
        <p:spPr>
          <a:xfrm>
            <a:off x="229400" y="84975"/>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600">
                <a:solidFill>
                  <a:srgbClr val="073763"/>
                </a:solidFill>
              </a:rPr>
              <a:t>MEDICAL EMERGENCY</a:t>
            </a:r>
            <a:endParaRPr/>
          </a:p>
        </p:txBody>
      </p:sp>
      <p:sp>
        <p:nvSpPr>
          <p:cNvPr id="438" name="Google Shape;438;p77"/>
          <p:cNvSpPr txBox="1"/>
          <p:nvPr>
            <p:ph idx="4294967295" type="body"/>
          </p:nvPr>
        </p:nvSpPr>
        <p:spPr>
          <a:xfrm>
            <a:off x="114750" y="781250"/>
            <a:ext cx="8914500" cy="4238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400" u="sng">
                <a:solidFill>
                  <a:srgbClr val="C00000"/>
                </a:solidFill>
              </a:rPr>
              <a:t>1) Assess the emergency: </a:t>
            </a:r>
            <a:endParaRPr sz="1400" u="sng">
              <a:solidFill>
                <a:srgbClr val="C00000"/>
              </a:solidFill>
            </a:endParaRPr>
          </a:p>
          <a:p>
            <a:pPr indent="-317500" lvl="0" marL="457200" rtl="0" algn="l">
              <a:lnSpc>
                <a:spcPct val="100000"/>
              </a:lnSpc>
              <a:spcBef>
                <a:spcPts val="0"/>
              </a:spcBef>
              <a:spcAft>
                <a:spcPts val="0"/>
              </a:spcAft>
              <a:buClr>
                <a:schemeClr val="lt1"/>
              </a:buClr>
              <a:buSzPts val="1400"/>
              <a:buChar char="●"/>
            </a:pPr>
            <a:r>
              <a:rPr lang="en" sz="1400">
                <a:solidFill>
                  <a:srgbClr val="073763"/>
                </a:solidFill>
              </a:rPr>
              <a:t>Determine the severity, if hazards are present, if addition staff are required for the response</a:t>
            </a:r>
            <a:r>
              <a:rPr lang="en" sz="1400">
                <a:solidFill>
                  <a:schemeClr val="dk1"/>
                </a:solidFill>
              </a:rPr>
              <a:t> </a:t>
            </a:r>
            <a:endParaRPr sz="14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1400" u="sng">
                <a:solidFill>
                  <a:srgbClr val="C00000"/>
                </a:solidFill>
              </a:rPr>
              <a:t>2) Activate Alarm / Call 911</a:t>
            </a:r>
            <a:endParaRPr sz="1400" u="sng">
              <a:solidFill>
                <a:srgbClr val="C00000"/>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If injury is severe or life threatening call 911. </a:t>
            </a:r>
            <a:endParaRPr sz="1400">
              <a:solidFill>
                <a:srgbClr val="073763"/>
              </a:solidFill>
            </a:endParaRPr>
          </a:p>
          <a:p>
            <a:pPr indent="0" lvl="0" marL="0" rtl="0" algn="l">
              <a:lnSpc>
                <a:spcPct val="100000"/>
              </a:lnSpc>
              <a:spcBef>
                <a:spcPts val="0"/>
              </a:spcBef>
              <a:spcAft>
                <a:spcPts val="0"/>
              </a:spcAft>
              <a:buClr>
                <a:schemeClr val="dk1"/>
              </a:buClr>
              <a:buSzPts val="1100"/>
              <a:buFont typeface="Arial"/>
              <a:buNone/>
            </a:pPr>
            <a:r>
              <a:rPr lang="en" sz="1400">
                <a:solidFill>
                  <a:schemeClr val="dk1"/>
                </a:solidFill>
              </a:rPr>
              <a:t> </a:t>
            </a:r>
            <a:r>
              <a:rPr lang="en" sz="1400" u="sng">
                <a:solidFill>
                  <a:srgbClr val="C00000"/>
                </a:solidFill>
              </a:rPr>
              <a:t>3) Obtain First Aid Equipment:</a:t>
            </a:r>
            <a:endParaRPr sz="1400" u="sng">
              <a:solidFill>
                <a:srgbClr val="C00000"/>
              </a:solidFill>
            </a:endParaRPr>
          </a:p>
          <a:p>
            <a:pPr indent="-317500" lvl="0" marL="457200" rtl="0" algn="l">
              <a:lnSpc>
                <a:spcPct val="100000"/>
              </a:lnSpc>
              <a:spcBef>
                <a:spcPts val="0"/>
              </a:spcBef>
              <a:spcAft>
                <a:spcPts val="0"/>
              </a:spcAft>
              <a:buClr>
                <a:srgbClr val="073763"/>
              </a:buClr>
              <a:buSzPts val="1400"/>
              <a:buChar char="●"/>
            </a:pPr>
            <a:r>
              <a:rPr lang="en" sz="1400">
                <a:solidFill>
                  <a:srgbClr val="073763"/>
                </a:solidFill>
              </a:rPr>
              <a:t>Get the first aid kit, AED and oxygen. Put on personal protective equipment. Utilize response equipment as required.</a:t>
            </a:r>
            <a:endParaRPr sz="1400">
              <a:solidFill>
                <a:srgbClr val="073763"/>
              </a:solidFill>
            </a:endParaRPr>
          </a:p>
          <a:p>
            <a:pPr indent="0" lvl="0" marL="0" rtl="0" algn="l">
              <a:lnSpc>
                <a:spcPct val="100000"/>
              </a:lnSpc>
              <a:spcBef>
                <a:spcPts val="0"/>
              </a:spcBef>
              <a:spcAft>
                <a:spcPts val="0"/>
              </a:spcAft>
              <a:buClr>
                <a:schemeClr val="dk1"/>
              </a:buClr>
              <a:buSzPts val="1100"/>
              <a:buFont typeface="Arial"/>
              <a:buNone/>
            </a:pPr>
            <a:r>
              <a:rPr lang="en" sz="1400" u="sng">
                <a:solidFill>
                  <a:srgbClr val="C00000"/>
                </a:solidFill>
              </a:rPr>
              <a:t>4) Perform Treatment: </a:t>
            </a:r>
            <a:endParaRPr sz="1400" u="sng">
              <a:solidFill>
                <a:srgbClr val="C00000"/>
              </a:solidFill>
            </a:endParaRPr>
          </a:p>
          <a:p>
            <a:pPr indent="-317500" lvl="0" marL="457200" rtl="0" algn="l">
              <a:lnSpc>
                <a:spcPct val="100000"/>
              </a:lnSpc>
              <a:spcBef>
                <a:spcPts val="0"/>
              </a:spcBef>
              <a:spcAft>
                <a:spcPts val="0"/>
              </a:spcAft>
              <a:buClr>
                <a:schemeClr val="lt1"/>
              </a:buClr>
              <a:buSzPts val="1400"/>
              <a:buChar char="●"/>
            </a:pPr>
            <a:r>
              <a:rPr lang="en" sz="1400">
                <a:solidFill>
                  <a:srgbClr val="073763"/>
                </a:solidFill>
              </a:rPr>
              <a:t>Reference the Lifesaving Society Canadian First Aid Manual if required. Respond appropriately by providing the treatment as outlined in the Canadian First Aid Manual. </a:t>
            </a:r>
            <a:endParaRPr sz="1400">
              <a:solidFill>
                <a:srgbClr val="073763"/>
              </a:solidFill>
            </a:endParaRPr>
          </a:p>
          <a:p>
            <a:pPr indent="-317500" lvl="0" marL="457200" rtl="0" algn="l">
              <a:lnSpc>
                <a:spcPct val="125454"/>
              </a:lnSpc>
              <a:spcBef>
                <a:spcPts val="0"/>
              </a:spcBef>
              <a:spcAft>
                <a:spcPts val="0"/>
              </a:spcAft>
              <a:buClr>
                <a:schemeClr val="lt1"/>
              </a:buClr>
              <a:buSzPts val="1400"/>
              <a:buChar char="●"/>
            </a:pPr>
            <a:r>
              <a:rPr lang="en" sz="1400">
                <a:solidFill>
                  <a:srgbClr val="073763"/>
                </a:solidFill>
              </a:rPr>
              <a:t>Identify someone to meet and direct the emergency responders to the required location.</a:t>
            </a:r>
            <a:r>
              <a:rPr lang="en" sz="1400">
                <a:solidFill>
                  <a:schemeClr val="dk1"/>
                </a:solidFill>
              </a:rPr>
              <a:t>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5) Inform Management: </a:t>
            </a:r>
            <a:endParaRPr sz="1400" u="sng">
              <a:solidFill>
                <a:srgbClr val="C00000"/>
              </a:solidFill>
            </a:endParaRPr>
          </a:p>
          <a:p>
            <a:pPr indent="-317500" lvl="0" marL="457200" rtl="0" algn="l">
              <a:spcBef>
                <a:spcPts val="0"/>
              </a:spcBef>
              <a:spcAft>
                <a:spcPts val="0"/>
              </a:spcAft>
              <a:buClr>
                <a:srgbClr val="073763"/>
              </a:buClr>
              <a:buSzPts val="1400"/>
              <a:buChar char="●"/>
            </a:pPr>
            <a:r>
              <a:rPr lang="en" sz="1400">
                <a:solidFill>
                  <a:srgbClr val="073763"/>
                </a:solidFill>
              </a:rPr>
              <a:t>Call </a:t>
            </a:r>
            <a:r>
              <a:rPr lang="en" sz="1400">
                <a:solidFill>
                  <a:srgbClr val="073763"/>
                </a:solidFill>
              </a:rPr>
              <a:t>a management supervisor to inform them of the situation. Follow any additional directions provided. </a:t>
            </a:r>
            <a:endParaRPr sz="1400">
              <a:solidFill>
                <a:srgbClr val="073763"/>
              </a:solidFill>
            </a:endParaRPr>
          </a:p>
          <a:p>
            <a:pPr indent="0" lvl="0" marL="0" rtl="0" algn="l">
              <a:spcBef>
                <a:spcPts val="0"/>
              </a:spcBef>
              <a:spcAft>
                <a:spcPts val="0"/>
              </a:spcAft>
              <a:buClr>
                <a:schemeClr val="dk1"/>
              </a:buClr>
              <a:buSzPts val="1100"/>
              <a:buFont typeface="Arial"/>
              <a:buNone/>
            </a:pPr>
            <a:r>
              <a:rPr b="1" lang="en" sz="1400">
                <a:solidFill>
                  <a:schemeClr val="lt1"/>
                </a:solidFill>
              </a:rPr>
              <a:t>Following Emergency</a:t>
            </a:r>
            <a:endParaRPr b="1" sz="1400">
              <a:solidFill>
                <a:schemeClr val="lt1"/>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1) Incident Reporting</a:t>
            </a:r>
            <a:endParaRPr sz="1400" u="sng">
              <a:solidFill>
                <a:srgbClr val="C00000"/>
              </a:solidFill>
            </a:endParaRPr>
          </a:p>
          <a:p>
            <a:pPr indent="0" lvl="0" marL="0" rtl="0" algn="l">
              <a:spcBef>
                <a:spcPts val="0"/>
              </a:spcBef>
              <a:spcAft>
                <a:spcPts val="0"/>
              </a:spcAft>
              <a:buClr>
                <a:schemeClr val="dk1"/>
              </a:buClr>
              <a:buSzPts val="1100"/>
              <a:buFont typeface="Arial"/>
              <a:buNone/>
            </a:pPr>
            <a:r>
              <a:rPr lang="en" sz="1400">
                <a:solidFill>
                  <a:srgbClr val="073763"/>
                </a:solidFill>
              </a:rPr>
              <a:t>● All staff involved will need to complete an incident report. </a:t>
            </a:r>
            <a:endParaRPr sz="1400">
              <a:solidFill>
                <a:srgbClr val="073763"/>
              </a:solidFill>
            </a:endParaRPr>
          </a:p>
          <a:p>
            <a:pPr indent="0" lvl="0" marL="0" rtl="0" algn="l">
              <a:spcBef>
                <a:spcPts val="0"/>
              </a:spcBef>
              <a:spcAft>
                <a:spcPts val="1600"/>
              </a:spcAft>
              <a:buNone/>
            </a:pPr>
            <a:r>
              <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42" name="Shape 442"/>
        <p:cNvGrpSpPr/>
        <p:nvPr/>
      </p:nvGrpSpPr>
      <p:grpSpPr>
        <a:xfrm>
          <a:off x="0" y="0"/>
          <a:ext cx="0" cy="0"/>
          <a:chOff x="0" y="0"/>
          <a:chExt cx="0" cy="0"/>
        </a:xfrm>
      </p:grpSpPr>
      <p:sp>
        <p:nvSpPr>
          <p:cNvPr id="443" name="Google Shape;443;p78"/>
          <p:cNvSpPr txBox="1"/>
          <p:nvPr>
            <p:ph idx="4294967295" type="title"/>
          </p:nvPr>
        </p:nvSpPr>
        <p:spPr>
          <a:xfrm>
            <a:off x="177975" y="74675"/>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000">
                <a:solidFill>
                  <a:srgbClr val="073763"/>
                </a:solidFill>
              </a:rPr>
              <a:t>FIRE EVACUATION</a:t>
            </a:r>
            <a:endParaRPr sz="3000"/>
          </a:p>
        </p:txBody>
      </p:sp>
      <p:sp>
        <p:nvSpPr>
          <p:cNvPr id="444" name="Google Shape;444;p78"/>
          <p:cNvSpPr txBox="1"/>
          <p:nvPr>
            <p:ph idx="4294967295" type="body"/>
          </p:nvPr>
        </p:nvSpPr>
        <p:spPr>
          <a:xfrm>
            <a:off x="136800" y="586700"/>
            <a:ext cx="8520600" cy="4460400"/>
          </a:xfrm>
          <a:prstGeom prst="rect">
            <a:avLst/>
          </a:prstGeom>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Clr>
                <a:schemeClr val="dk1"/>
              </a:buClr>
              <a:buSzPct val="78571"/>
              <a:buFont typeface="Arial"/>
              <a:buNone/>
            </a:pPr>
            <a:r>
              <a:rPr lang="en" sz="1400" u="sng">
                <a:solidFill>
                  <a:srgbClr val="C00000"/>
                </a:solidFill>
              </a:rPr>
              <a:t>1) Assess the Emergency: </a:t>
            </a:r>
            <a:endParaRPr sz="1400" u="sng">
              <a:solidFill>
                <a:srgbClr val="C00000"/>
              </a:solidFill>
            </a:endParaRPr>
          </a:p>
          <a:p>
            <a:pPr indent="0" lvl="0" marL="0" rtl="0" algn="l">
              <a:lnSpc>
                <a:spcPct val="100000"/>
              </a:lnSpc>
              <a:spcBef>
                <a:spcPts val="0"/>
              </a:spcBef>
              <a:spcAft>
                <a:spcPts val="0"/>
              </a:spcAft>
              <a:buClr>
                <a:schemeClr val="dk1"/>
              </a:buClr>
              <a:buSzPct val="78571"/>
              <a:buFont typeface="Arial"/>
              <a:buNone/>
            </a:pPr>
            <a:r>
              <a:t/>
            </a:r>
            <a:endParaRPr sz="1400" u="sng">
              <a:solidFill>
                <a:srgbClr val="C00000"/>
              </a:solidFill>
            </a:endParaRPr>
          </a:p>
          <a:p>
            <a:pPr indent="-304165" lvl="0" marL="457200" rtl="0" algn="l">
              <a:lnSpc>
                <a:spcPct val="100000"/>
              </a:lnSpc>
              <a:spcBef>
                <a:spcPts val="0"/>
              </a:spcBef>
              <a:spcAft>
                <a:spcPts val="0"/>
              </a:spcAft>
              <a:buClr>
                <a:schemeClr val="lt1"/>
              </a:buClr>
              <a:buSzPct val="100000"/>
              <a:buChar char="●"/>
            </a:pPr>
            <a:r>
              <a:rPr lang="en" sz="1400">
                <a:solidFill>
                  <a:schemeClr val="lt1"/>
                </a:solidFill>
              </a:rPr>
              <a:t>Scenario 1:Alarm sounds – staff investigate the cause of the alarm and determine the location of the emergency. </a:t>
            </a:r>
            <a:endParaRPr sz="1400">
              <a:solidFill>
                <a:schemeClr val="lt1"/>
              </a:solidFill>
            </a:endParaRPr>
          </a:p>
          <a:p>
            <a:pPr indent="-304165" lvl="0" marL="457200" rtl="0" algn="l">
              <a:lnSpc>
                <a:spcPct val="100000"/>
              </a:lnSpc>
              <a:spcBef>
                <a:spcPts val="1000"/>
              </a:spcBef>
              <a:spcAft>
                <a:spcPts val="0"/>
              </a:spcAft>
              <a:buClr>
                <a:schemeClr val="lt1"/>
              </a:buClr>
              <a:buSzPct val="100000"/>
              <a:buChar char="●"/>
            </a:pPr>
            <a:r>
              <a:rPr lang="en" sz="1400">
                <a:solidFill>
                  <a:schemeClr val="lt1"/>
                </a:solidFill>
              </a:rPr>
              <a:t>Scenario 2:Staff Discover a Fire – staff immediately evacuate the area and initiate emergency response by activating the nearest fire pull station.</a:t>
            </a:r>
            <a:r>
              <a:rPr lang="en" sz="1400">
                <a:solidFill>
                  <a:schemeClr val="dk1"/>
                </a:solidFill>
              </a:rPr>
              <a:t> </a:t>
            </a:r>
            <a:endParaRPr sz="1400">
              <a:solidFill>
                <a:schemeClr val="dk1"/>
              </a:solidFill>
            </a:endParaRPr>
          </a:p>
          <a:p>
            <a:pPr indent="0" lvl="0" marL="0" rtl="0" algn="l">
              <a:lnSpc>
                <a:spcPct val="100000"/>
              </a:lnSpc>
              <a:spcBef>
                <a:spcPts val="1000"/>
              </a:spcBef>
              <a:spcAft>
                <a:spcPts val="0"/>
              </a:spcAft>
              <a:buClr>
                <a:schemeClr val="dk1"/>
              </a:buClr>
              <a:buSzPct val="78571"/>
              <a:buFont typeface="Arial"/>
              <a:buNone/>
            </a:pPr>
            <a:r>
              <a:t/>
            </a:r>
            <a:endParaRPr sz="1400"/>
          </a:p>
          <a:p>
            <a:pPr indent="0" lvl="0" marL="0" rtl="0" algn="l">
              <a:lnSpc>
                <a:spcPct val="100000"/>
              </a:lnSpc>
              <a:spcBef>
                <a:spcPts val="0"/>
              </a:spcBef>
              <a:spcAft>
                <a:spcPts val="0"/>
              </a:spcAft>
              <a:buClr>
                <a:schemeClr val="dk1"/>
              </a:buClr>
              <a:buSzPct val="78571"/>
              <a:buFont typeface="Arial"/>
              <a:buNone/>
            </a:pPr>
            <a:r>
              <a:rPr lang="en" sz="1400" u="sng">
                <a:solidFill>
                  <a:srgbClr val="C00000"/>
                </a:solidFill>
              </a:rPr>
              <a:t>2) Activate Alarm &amp; Call 911: </a:t>
            </a:r>
            <a:endParaRPr sz="1400" u="sng">
              <a:solidFill>
                <a:srgbClr val="C00000"/>
              </a:solidFill>
            </a:endParaRPr>
          </a:p>
          <a:p>
            <a:pPr indent="0" lvl="0" marL="0" rtl="0" algn="l">
              <a:lnSpc>
                <a:spcPct val="100000"/>
              </a:lnSpc>
              <a:spcBef>
                <a:spcPts val="0"/>
              </a:spcBef>
              <a:spcAft>
                <a:spcPts val="0"/>
              </a:spcAft>
              <a:buClr>
                <a:schemeClr val="dk1"/>
              </a:buClr>
              <a:buSzPct val="78571"/>
              <a:buFont typeface="Arial"/>
              <a:buNone/>
            </a:pPr>
            <a:r>
              <a:t/>
            </a:r>
            <a:endParaRPr sz="1400" u="sng">
              <a:solidFill>
                <a:srgbClr val="C00000"/>
              </a:solidFill>
            </a:endParaRPr>
          </a:p>
          <a:p>
            <a:pPr indent="-304165" lvl="0" marL="457200" rtl="0" algn="l">
              <a:lnSpc>
                <a:spcPct val="100000"/>
              </a:lnSpc>
              <a:spcBef>
                <a:spcPts val="0"/>
              </a:spcBef>
              <a:spcAft>
                <a:spcPts val="0"/>
              </a:spcAft>
              <a:buClr>
                <a:schemeClr val="lt1"/>
              </a:buClr>
              <a:buSzPct val="100000"/>
              <a:buChar char="●"/>
            </a:pPr>
            <a:r>
              <a:rPr lang="en" sz="1400">
                <a:solidFill>
                  <a:schemeClr val="lt1"/>
                </a:solidFill>
              </a:rPr>
              <a:t>If a fire has been discovered, activate the nearest fire alarm. From a safe location call 911. Provide the 911 operator with the address to the facility. Inform them if any patrons have suffered from injury.</a:t>
            </a:r>
            <a:endParaRPr sz="1400">
              <a:solidFill>
                <a:schemeClr val="lt1"/>
              </a:solidFill>
            </a:endParaRPr>
          </a:p>
          <a:p>
            <a:pPr indent="0" lvl="0" marL="0" rtl="0" algn="l">
              <a:lnSpc>
                <a:spcPct val="100000"/>
              </a:lnSpc>
              <a:spcBef>
                <a:spcPts val="0"/>
              </a:spcBef>
              <a:spcAft>
                <a:spcPts val="0"/>
              </a:spcAft>
              <a:buClr>
                <a:schemeClr val="dk1"/>
              </a:buClr>
              <a:buSzPct val="78571"/>
              <a:buFont typeface="Arial"/>
              <a:buNone/>
            </a:pPr>
            <a:r>
              <a:t/>
            </a:r>
            <a:endParaRPr sz="1400"/>
          </a:p>
          <a:p>
            <a:pPr indent="0" lvl="0" marL="0" rtl="0" algn="l">
              <a:lnSpc>
                <a:spcPct val="100000"/>
              </a:lnSpc>
              <a:spcBef>
                <a:spcPts val="0"/>
              </a:spcBef>
              <a:spcAft>
                <a:spcPts val="0"/>
              </a:spcAft>
              <a:buClr>
                <a:schemeClr val="dk1"/>
              </a:buClr>
              <a:buSzPct val="78571"/>
              <a:buFont typeface="Arial"/>
              <a:buNone/>
            </a:pPr>
            <a:r>
              <a:rPr lang="en" sz="1400" u="sng">
                <a:solidFill>
                  <a:srgbClr val="C00000"/>
                </a:solidFill>
              </a:rPr>
              <a:t> 3) Evacuate Building: </a:t>
            </a:r>
            <a:endParaRPr sz="1400" u="sng">
              <a:solidFill>
                <a:srgbClr val="C00000"/>
              </a:solidFill>
            </a:endParaRPr>
          </a:p>
          <a:p>
            <a:pPr indent="0" lvl="0" marL="0" rtl="0" algn="l">
              <a:lnSpc>
                <a:spcPct val="100000"/>
              </a:lnSpc>
              <a:spcBef>
                <a:spcPts val="0"/>
              </a:spcBef>
              <a:spcAft>
                <a:spcPts val="0"/>
              </a:spcAft>
              <a:buClr>
                <a:schemeClr val="dk1"/>
              </a:buClr>
              <a:buSzPct val="78571"/>
              <a:buFont typeface="Arial"/>
              <a:buNone/>
            </a:pPr>
            <a:r>
              <a:t/>
            </a:r>
            <a:endParaRPr sz="1400" u="sng">
              <a:solidFill>
                <a:srgbClr val="C00000"/>
              </a:solidFill>
            </a:endParaRPr>
          </a:p>
          <a:p>
            <a:pPr indent="-304165" lvl="0" marL="457200" rtl="0" algn="l">
              <a:lnSpc>
                <a:spcPct val="100000"/>
              </a:lnSpc>
              <a:spcBef>
                <a:spcPts val="0"/>
              </a:spcBef>
              <a:spcAft>
                <a:spcPts val="0"/>
              </a:spcAft>
              <a:buClr>
                <a:schemeClr val="lt1"/>
              </a:buClr>
              <a:buSzPct val="100000"/>
              <a:buChar char="●"/>
            </a:pPr>
            <a:r>
              <a:rPr lang="en" sz="1400">
                <a:solidFill>
                  <a:schemeClr val="lt1"/>
                </a:solidFill>
              </a:rPr>
              <a:t>Staff utilize the evacuation checklist to clear areas of the building. All doors remain unlocked. A designated staff member evacuates with the first aid kit, blankets, and AED. All staff and patrons move to the muster point. Use stairwells while evacuating the facility. </a:t>
            </a:r>
            <a:endParaRPr sz="1400">
              <a:solidFill>
                <a:schemeClr val="lt1"/>
              </a:solidFill>
            </a:endParaRPr>
          </a:p>
          <a:p>
            <a:pPr indent="-304165" lvl="0" marL="457200" rtl="0" algn="l">
              <a:lnSpc>
                <a:spcPct val="100000"/>
              </a:lnSpc>
              <a:spcBef>
                <a:spcPts val="1000"/>
              </a:spcBef>
              <a:spcAft>
                <a:spcPts val="0"/>
              </a:spcAft>
              <a:buClr>
                <a:schemeClr val="lt1"/>
              </a:buClr>
              <a:buSzPct val="100000"/>
              <a:buChar char="●"/>
            </a:pPr>
            <a:r>
              <a:rPr lang="en" sz="1400">
                <a:solidFill>
                  <a:schemeClr val="lt1"/>
                </a:solidFill>
              </a:rPr>
              <a:t>Upon hearing the fire alarm, immediate stop what you are doing, gather your campers, and head towards the nearest fire exit </a:t>
            </a:r>
            <a:endParaRPr sz="1400">
              <a:solidFill>
                <a:schemeClr val="lt1"/>
              </a:solidFill>
            </a:endParaRPr>
          </a:p>
          <a:p>
            <a:pPr indent="-304165" lvl="1" marL="914400" rtl="0" algn="l">
              <a:lnSpc>
                <a:spcPct val="100000"/>
              </a:lnSpc>
              <a:spcBef>
                <a:spcPts val="1000"/>
              </a:spcBef>
              <a:spcAft>
                <a:spcPts val="0"/>
              </a:spcAft>
              <a:buClr>
                <a:schemeClr val="lt1"/>
              </a:buClr>
              <a:buSzPct val="100000"/>
              <a:buChar char="○"/>
            </a:pPr>
            <a:r>
              <a:rPr lang="en" sz="1400">
                <a:solidFill>
                  <a:schemeClr val="lt1"/>
                </a:solidFill>
              </a:rPr>
              <a:t>Instructors will then conduct a quick </a:t>
            </a:r>
            <a:r>
              <a:rPr b="1" lang="en" sz="1400">
                <a:solidFill>
                  <a:schemeClr val="lt1"/>
                </a:solidFill>
              </a:rPr>
              <a:t>HEAD COUNT </a:t>
            </a:r>
            <a:r>
              <a:rPr lang="en" sz="1400">
                <a:solidFill>
                  <a:schemeClr val="lt1"/>
                </a:solidFill>
              </a:rPr>
              <a:t>to make sure you have everyone </a:t>
            </a:r>
            <a:endParaRPr>
              <a:solidFill>
                <a:schemeClr val="lt1"/>
              </a:solidFill>
            </a:endParaRPr>
          </a:p>
          <a:p>
            <a:pPr indent="-304165" lvl="1" marL="914400" rtl="0" algn="l">
              <a:lnSpc>
                <a:spcPct val="100000"/>
              </a:lnSpc>
              <a:spcBef>
                <a:spcPts val="1000"/>
              </a:spcBef>
              <a:spcAft>
                <a:spcPts val="0"/>
              </a:spcAft>
              <a:buClr>
                <a:schemeClr val="lt1"/>
              </a:buClr>
              <a:buSzPct val="100000"/>
              <a:buChar char="○"/>
            </a:pPr>
            <a:r>
              <a:rPr lang="en" sz="1400">
                <a:solidFill>
                  <a:schemeClr val="lt1"/>
                </a:solidFill>
              </a:rPr>
              <a:t>If any child or instructor is away from the group, they will gather their campers and conduct a </a:t>
            </a:r>
            <a:r>
              <a:rPr b="1" lang="en" sz="1400">
                <a:solidFill>
                  <a:schemeClr val="lt1"/>
                </a:solidFill>
              </a:rPr>
              <a:t>HEAD COUNT </a:t>
            </a:r>
            <a:r>
              <a:rPr lang="en" sz="1400">
                <a:solidFill>
                  <a:schemeClr val="lt1"/>
                </a:solidFill>
              </a:rPr>
              <a:t>as they proceed to the nearest fire exit</a:t>
            </a:r>
            <a:endParaRPr>
              <a:solidFill>
                <a:schemeClr val="lt1"/>
              </a:solidFill>
            </a:endParaRPr>
          </a:p>
          <a:p>
            <a:pPr indent="-304165" lvl="0" marL="457200" rtl="0" algn="l">
              <a:lnSpc>
                <a:spcPct val="100000"/>
              </a:lnSpc>
              <a:spcBef>
                <a:spcPts val="1000"/>
              </a:spcBef>
              <a:spcAft>
                <a:spcPts val="1000"/>
              </a:spcAft>
              <a:buClr>
                <a:schemeClr val="lt1"/>
              </a:buClr>
              <a:buSzPct val="100000"/>
              <a:buChar char="●"/>
            </a:pPr>
            <a:r>
              <a:rPr lang="en" sz="1400">
                <a:solidFill>
                  <a:schemeClr val="lt1"/>
                </a:solidFill>
              </a:rPr>
              <a:t>Coordinators will be responsible to perform a final sweep to ensure no camper is left behind. Head instructors will have the attendance sheet in their binders, so once you exit the building and head towards the designated safe area, take a group attendance </a:t>
            </a:r>
            <a:endParaRPr sz="14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48" name="Shape 448"/>
        <p:cNvGrpSpPr/>
        <p:nvPr/>
      </p:nvGrpSpPr>
      <p:grpSpPr>
        <a:xfrm>
          <a:off x="0" y="0"/>
          <a:ext cx="0" cy="0"/>
          <a:chOff x="0" y="0"/>
          <a:chExt cx="0" cy="0"/>
        </a:xfrm>
      </p:grpSpPr>
      <p:sp>
        <p:nvSpPr>
          <p:cNvPr id="449" name="Google Shape;449;p79"/>
          <p:cNvSpPr txBox="1"/>
          <p:nvPr>
            <p:ph idx="4294967295" type="title"/>
          </p:nvPr>
        </p:nvSpPr>
        <p:spPr>
          <a:xfrm>
            <a:off x="311700" y="54100"/>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000">
                <a:solidFill>
                  <a:srgbClr val="073763"/>
                </a:solidFill>
              </a:rPr>
              <a:t>FIRE EVACUATION</a:t>
            </a:r>
            <a:r>
              <a:rPr b="1" lang="en">
                <a:solidFill>
                  <a:srgbClr val="073763"/>
                </a:solidFill>
              </a:rPr>
              <a:t> CONT.</a:t>
            </a:r>
            <a:endParaRPr/>
          </a:p>
        </p:txBody>
      </p:sp>
      <p:sp>
        <p:nvSpPr>
          <p:cNvPr id="450" name="Google Shape;450;p79"/>
          <p:cNvSpPr txBox="1"/>
          <p:nvPr>
            <p:ph idx="4294967295" type="body"/>
          </p:nvPr>
        </p:nvSpPr>
        <p:spPr>
          <a:xfrm>
            <a:off x="181050" y="667975"/>
            <a:ext cx="8727600" cy="4331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400">
                <a:solidFill>
                  <a:schemeClr val="lt1"/>
                </a:solidFill>
              </a:rPr>
              <a:t>IF YOU ARE MISSING ANY ONE, NOTIFY THE COORDINATOR IMMEDIATELY SO THE INFORMATION CAN BE RELAYED TO THE FIRST RESPONDERS. Coaches, you are responsible for your campers, and should know them well enough to provide information about their physical appearances, what they were wearing and where they were last seen </a:t>
            </a:r>
            <a:endParaRPr b="1" sz="1400">
              <a:solidFill>
                <a:schemeClr val="lt1"/>
              </a:solidFill>
            </a:endParaRPr>
          </a:p>
          <a:p>
            <a:pPr indent="0" lvl="0" marL="0" rtl="0" algn="l">
              <a:lnSpc>
                <a:spcPct val="100000"/>
              </a:lnSpc>
              <a:spcBef>
                <a:spcPts val="0"/>
              </a:spcBef>
              <a:spcAft>
                <a:spcPts val="0"/>
              </a:spcAft>
              <a:buClr>
                <a:schemeClr val="dk1"/>
              </a:buClr>
              <a:buSzPts val="1100"/>
              <a:buFont typeface="Arial"/>
              <a:buNone/>
            </a:pPr>
            <a:r>
              <a:rPr lang="en" sz="1400">
                <a:solidFill>
                  <a:schemeClr val="lt1"/>
                </a:solidFill>
              </a:rPr>
              <a:t>Do NOT re-enter the building until you get the green card to do so from the coordinator. Conduct another </a:t>
            </a:r>
            <a:r>
              <a:rPr b="1" lang="en" sz="1400">
                <a:solidFill>
                  <a:schemeClr val="lt1"/>
                </a:solidFill>
              </a:rPr>
              <a:t>HEAD COUNT </a:t>
            </a:r>
            <a:r>
              <a:rPr lang="en" sz="1400">
                <a:solidFill>
                  <a:schemeClr val="lt1"/>
                </a:solidFill>
              </a:rPr>
              <a:t>before you head back inside </a:t>
            </a:r>
            <a:r>
              <a:rPr lang="en" sz="1400">
                <a:solidFill>
                  <a:schemeClr val="dk1"/>
                </a:solidFill>
              </a:rPr>
              <a:t> </a:t>
            </a:r>
            <a:endParaRPr sz="1400">
              <a:solidFill>
                <a:schemeClr val="dk1"/>
              </a:solidFill>
            </a:endParaRPr>
          </a:p>
          <a:p>
            <a:pPr indent="0" lvl="0" marL="0" rtl="0" algn="l">
              <a:lnSpc>
                <a:spcPct val="100000"/>
              </a:lnSpc>
              <a:spcBef>
                <a:spcPts val="1600"/>
              </a:spcBef>
              <a:spcAft>
                <a:spcPts val="0"/>
              </a:spcAft>
              <a:buClr>
                <a:schemeClr val="dk1"/>
              </a:buClr>
              <a:buSzPts val="1100"/>
              <a:buFont typeface="Arial"/>
              <a:buNone/>
            </a:pPr>
            <a:r>
              <a:rPr lang="en" sz="1400" u="sng">
                <a:solidFill>
                  <a:srgbClr val="C00000"/>
                </a:solidFill>
              </a:rPr>
              <a:t>4) Inform Management:</a:t>
            </a:r>
            <a:endParaRPr sz="1400" u="sng">
              <a:solidFill>
                <a:srgbClr val="C00000"/>
              </a:solidFill>
            </a:endParaRPr>
          </a:p>
          <a:p>
            <a:pPr indent="-317500" lvl="0" marL="457200" rtl="0" algn="l">
              <a:lnSpc>
                <a:spcPct val="100000"/>
              </a:lnSpc>
              <a:spcBef>
                <a:spcPts val="0"/>
              </a:spcBef>
              <a:spcAft>
                <a:spcPts val="0"/>
              </a:spcAft>
              <a:buClr>
                <a:schemeClr val="lt1"/>
              </a:buClr>
              <a:buSzPts val="1400"/>
              <a:buChar char="●"/>
            </a:pPr>
            <a:r>
              <a:rPr lang="en" sz="1400">
                <a:solidFill>
                  <a:schemeClr val="lt1"/>
                </a:solidFill>
              </a:rPr>
              <a:t>Call a management supervisor or the head office to inform them of the situation. Follow any additional directions provided. </a:t>
            </a:r>
            <a:endParaRPr sz="1400">
              <a:solidFill>
                <a:schemeClr val="lt1"/>
              </a:solidFill>
            </a:endParaRPr>
          </a:p>
          <a:p>
            <a:pPr indent="0" lvl="0" marL="0" rtl="0" algn="l">
              <a:lnSpc>
                <a:spcPct val="100000"/>
              </a:lnSpc>
              <a:spcBef>
                <a:spcPts val="1000"/>
              </a:spcBef>
              <a:spcAft>
                <a:spcPts val="0"/>
              </a:spcAft>
              <a:buClr>
                <a:schemeClr val="dk1"/>
              </a:buClr>
              <a:buSzPts val="1100"/>
              <a:buFont typeface="Arial"/>
              <a:buNone/>
            </a:pPr>
            <a:r>
              <a:rPr b="1" lang="en" sz="1400">
                <a:solidFill>
                  <a:schemeClr val="lt1"/>
                </a:solidFill>
              </a:rPr>
              <a:t>Following Emergency:</a:t>
            </a:r>
            <a:endParaRPr b="1" sz="1400">
              <a:solidFill>
                <a:schemeClr val="lt1"/>
              </a:solidFill>
            </a:endParaRPr>
          </a:p>
          <a:p>
            <a:pPr indent="0" lvl="0" marL="0" rtl="0" algn="l">
              <a:spcBef>
                <a:spcPts val="0"/>
              </a:spcBef>
              <a:spcAft>
                <a:spcPts val="0"/>
              </a:spcAft>
              <a:buClr>
                <a:schemeClr val="dk1"/>
              </a:buClr>
              <a:buSzPts val="1100"/>
              <a:buFont typeface="Arial"/>
              <a:buNone/>
            </a:pPr>
            <a:r>
              <a:rPr lang="en" sz="1400" u="sng">
                <a:solidFill>
                  <a:srgbClr val="C00000"/>
                </a:solidFill>
              </a:rPr>
              <a:t>1) Assess Building: </a:t>
            </a:r>
            <a:endParaRPr sz="1400" u="sng">
              <a:solidFill>
                <a:srgbClr val="C00000"/>
              </a:solidFill>
            </a:endParaRPr>
          </a:p>
          <a:p>
            <a:pPr indent="-317500" lvl="0" marL="457200" rtl="0" algn="l">
              <a:spcBef>
                <a:spcPts val="0"/>
              </a:spcBef>
              <a:spcAft>
                <a:spcPts val="0"/>
              </a:spcAft>
              <a:buClr>
                <a:schemeClr val="lt1"/>
              </a:buClr>
              <a:buSzPts val="1400"/>
              <a:buChar char="●"/>
            </a:pPr>
            <a:r>
              <a:rPr lang="en" sz="1400">
                <a:solidFill>
                  <a:schemeClr val="lt1"/>
                </a:solidFill>
              </a:rPr>
              <a:t>Once an ‘all clear’ is provided from the fire department, staff may re-enter the facility. An assessment will need to be performed to identify if the facility is safe for public re-entry. If required a section of the building may be closed to the public.</a:t>
            </a:r>
            <a:endParaRPr sz="1400">
              <a:solidFill>
                <a:schemeClr val="lt1"/>
              </a:solidFill>
            </a:endParaRPr>
          </a:p>
          <a:p>
            <a:pPr indent="-317500" lvl="0" marL="457200" rtl="0" algn="l">
              <a:spcBef>
                <a:spcPts val="1000"/>
              </a:spcBef>
              <a:spcAft>
                <a:spcPts val="0"/>
              </a:spcAft>
              <a:buClr>
                <a:schemeClr val="lt1"/>
              </a:buClr>
              <a:buSzPts val="1400"/>
              <a:buChar char="●"/>
            </a:pPr>
            <a:r>
              <a:rPr lang="en" sz="1400">
                <a:solidFill>
                  <a:schemeClr val="lt1"/>
                </a:solidFill>
              </a:rPr>
              <a:t>If the facility is safe for public re-entry have key staff resume their position (ie. front desk, main gym). Once staff are in position the public may be allowed to return to the facility. 2) Incident </a:t>
            </a:r>
            <a:endParaRPr sz="1400">
              <a:solidFill>
                <a:schemeClr val="lt1"/>
              </a:solidFill>
            </a:endParaRPr>
          </a:p>
          <a:p>
            <a:pPr indent="0" lvl="0" marL="0" rtl="0" algn="l">
              <a:spcBef>
                <a:spcPts val="1000"/>
              </a:spcBef>
              <a:spcAft>
                <a:spcPts val="0"/>
              </a:spcAft>
              <a:buClr>
                <a:schemeClr val="dk1"/>
              </a:buClr>
              <a:buSzPts val="1100"/>
              <a:buFont typeface="Arial"/>
              <a:buNone/>
            </a:pPr>
            <a:r>
              <a:t/>
            </a:r>
            <a:endParaRPr sz="1400"/>
          </a:p>
          <a:p>
            <a:pPr indent="0" lvl="0" marL="0" rtl="0" algn="l">
              <a:spcBef>
                <a:spcPts val="1600"/>
              </a:spcBef>
              <a:spcAft>
                <a:spcPts val="1600"/>
              </a:spcAft>
              <a:buNone/>
            </a:pPr>
            <a:r>
              <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454" name="Shape 454"/>
        <p:cNvGrpSpPr/>
        <p:nvPr/>
      </p:nvGrpSpPr>
      <p:grpSpPr>
        <a:xfrm>
          <a:off x="0" y="0"/>
          <a:ext cx="0" cy="0"/>
          <a:chOff x="0" y="0"/>
          <a:chExt cx="0" cy="0"/>
        </a:xfrm>
      </p:grpSpPr>
      <p:sp>
        <p:nvSpPr>
          <p:cNvPr id="455" name="Google Shape;455;p80"/>
          <p:cNvSpPr txBox="1"/>
          <p:nvPr>
            <p:ph idx="4294967295" type="title"/>
          </p:nvPr>
        </p:nvSpPr>
        <p:spPr>
          <a:xfrm>
            <a:off x="311700" y="54100"/>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000">
                <a:solidFill>
                  <a:srgbClr val="073763"/>
                </a:solidFill>
              </a:rPr>
              <a:t>EMERGENCY ACTION PLANS </a:t>
            </a:r>
            <a:endParaRPr/>
          </a:p>
        </p:txBody>
      </p:sp>
      <p:sp>
        <p:nvSpPr>
          <p:cNvPr id="456" name="Google Shape;456;p80"/>
          <p:cNvSpPr txBox="1"/>
          <p:nvPr>
            <p:ph idx="4294967295" type="body"/>
          </p:nvPr>
        </p:nvSpPr>
        <p:spPr>
          <a:xfrm>
            <a:off x="181050" y="667975"/>
            <a:ext cx="8727600" cy="433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solidFill>
                  <a:schemeClr val="lt1"/>
                </a:solidFill>
              </a:rPr>
              <a:t>Emergency Action Plans will be shared with the staffing email, in whatsapp group chat and will be available on site. </a:t>
            </a:r>
            <a:endParaRPr b="1" sz="1400">
              <a:solidFill>
                <a:schemeClr val="lt1"/>
              </a:solidFill>
            </a:endParaRPr>
          </a:p>
          <a:p>
            <a:pPr indent="0" lvl="0" marL="0" rtl="0" algn="l">
              <a:spcBef>
                <a:spcPts val="1600"/>
              </a:spcBef>
              <a:spcAft>
                <a:spcPts val="0"/>
              </a:spcAft>
              <a:buNone/>
            </a:pPr>
            <a:r>
              <a:rPr b="1" lang="en" sz="1400">
                <a:solidFill>
                  <a:schemeClr val="lt1"/>
                </a:solidFill>
              </a:rPr>
              <a:t>Emergency Action Plans will contain:</a:t>
            </a:r>
            <a:endParaRPr b="1" sz="1400">
              <a:solidFill>
                <a:schemeClr val="lt1"/>
              </a:solidFill>
            </a:endParaRPr>
          </a:p>
          <a:p>
            <a:pPr indent="-317500" lvl="0" marL="457200" rtl="0" algn="l">
              <a:spcBef>
                <a:spcPts val="1600"/>
              </a:spcBef>
              <a:spcAft>
                <a:spcPts val="0"/>
              </a:spcAft>
              <a:buClr>
                <a:schemeClr val="lt1"/>
              </a:buClr>
              <a:buSzPts val="1400"/>
              <a:buChar char="●"/>
            </a:pPr>
            <a:r>
              <a:rPr b="1" lang="en" sz="1400">
                <a:solidFill>
                  <a:schemeClr val="lt1"/>
                </a:solidFill>
              </a:rPr>
              <a:t>Meeting Points for Evacuations</a:t>
            </a:r>
            <a:endParaRPr b="1" sz="1400">
              <a:solidFill>
                <a:schemeClr val="lt1"/>
              </a:solidFill>
            </a:endParaRPr>
          </a:p>
          <a:p>
            <a:pPr indent="-317500" lvl="0" marL="457200" rtl="0" algn="l">
              <a:spcBef>
                <a:spcPts val="1000"/>
              </a:spcBef>
              <a:spcAft>
                <a:spcPts val="0"/>
              </a:spcAft>
              <a:buClr>
                <a:schemeClr val="lt1"/>
              </a:buClr>
              <a:buSzPts val="1400"/>
              <a:buChar char="●"/>
            </a:pPr>
            <a:r>
              <a:rPr b="1" lang="en" sz="1400">
                <a:solidFill>
                  <a:schemeClr val="lt1"/>
                </a:solidFill>
              </a:rPr>
              <a:t>Contact information of TAC Sports Group Directors and Head office</a:t>
            </a:r>
            <a:endParaRPr b="1" sz="1400">
              <a:solidFill>
                <a:schemeClr val="lt1"/>
              </a:solidFill>
            </a:endParaRPr>
          </a:p>
          <a:p>
            <a:pPr indent="-317500" lvl="0" marL="457200" rtl="0" algn="l">
              <a:spcBef>
                <a:spcPts val="1000"/>
              </a:spcBef>
              <a:spcAft>
                <a:spcPts val="0"/>
              </a:spcAft>
              <a:buClr>
                <a:schemeClr val="lt1"/>
              </a:buClr>
              <a:buSzPts val="1400"/>
              <a:buChar char="●"/>
            </a:pPr>
            <a:r>
              <a:rPr b="1" lang="en" sz="1400">
                <a:solidFill>
                  <a:schemeClr val="lt1"/>
                </a:solidFill>
              </a:rPr>
              <a:t>Contact information of Facility Staff</a:t>
            </a:r>
            <a:endParaRPr b="1" sz="1400">
              <a:solidFill>
                <a:schemeClr val="lt1"/>
              </a:solidFill>
            </a:endParaRPr>
          </a:p>
          <a:p>
            <a:pPr indent="-317500" lvl="0" marL="457200" rtl="0" algn="l">
              <a:spcBef>
                <a:spcPts val="1000"/>
              </a:spcBef>
              <a:spcAft>
                <a:spcPts val="0"/>
              </a:spcAft>
              <a:buClr>
                <a:schemeClr val="lt1"/>
              </a:buClr>
              <a:buSzPts val="1400"/>
              <a:buChar char="●"/>
            </a:pPr>
            <a:r>
              <a:rPr b="1" lang="en" sz="1400">
                <a:solidFill>
                  <a:schemeClr val="lt1"/>
                </a:solidFill>
              </a:rPr>
              <a:t>Closest Hospital</a:t>
            </a:r>
            <a:endParaRPr b="1" sz="1400">
              <a:solidFill>
                <a:schemeClr val="lt1"/>
              </a:solidFill>
            </a:endParaRPr>
          </a:p>
          <a:p>
            <a:pPr indent="-317500" lvl="0" marL="457200" rtl="0" algn="l">
              <a:spcBef>
                <a:spcPts val="1000"/>
              </a:spcBef>
              <a:spcAft>
                <a:spcPts val="0"/>
              </a:spcAft>
              <a:buClr>
                <a:schemeClr val="lt1"/>
              </a:buClr>
              <a:buSzPts val="1400"/>
              <a:buChar char="●"/>
            </a:pPr>
            <a:r>
              <a:rPr b="1" lang="en" sz="1400">
                <a:solidFill>
                  <a:schemeClr val="lt1"/>
                </a:solidFill>
              </a:rPr>
              <a:t>Information to be provided if emergency phone call is to be made</a:t>
            </a:r>
            <a:endParaRPr b="1" sz="1400">
              <a:solidFill>
                <a:schemeClr val="lt1"/>
              </a:solidFill>
            </a:endParaRPr>
          </a:p>
          <a:p>
            <a:pPr indent="-317500" lvl="1" marL="914400" rtl="0" algn="l">
              <a:spcBef>
                <a:spcPts val="1000"/>
              </a:spcBef>
              <a:spcAft>
                <a:spcPts val="0"/>
              </a:spcAft>
              <a:buClr>
                <a:schemeClr val="lt1"/>
              </a:buClr>
              <a:buSzPts val="1400"/>
              <a:buChar char="○"/>
            </a:pPr>
            <a:r>
              <a:rPr b="1" lang="en">
                <a:solidFill>
                  <a:schemeClr val="lt1"/>
                </a:solidFill>
              </a:rPr>
              <a:t>Address</a:t>
            </a:r>
            <a:endParaRPr b="1">
              <a:solidFill>
                <a:schemeClr val="lt1"/>
              </a:solidFill>
            </a:endParaRPr>
          </a:p>
          <a:p>
            <a:pPr indent="-317500" lvl="1" marL="914400" rtl="0" algn="l">
              <a:spcBef>
                <a:spcPts val="1000"/>
              </a:spcBef>
              <a:spcAft>
                <a:spcPts val="0"/>
              </a:spcAft>
              <a:buClr>
                <a:schemeClr val="lt1"/>
              </a:buClr>
              <a:buSzPts val="1400"/>
              <a:buChar char="○"/>
            </a:pPr>
            <a:r>
              <a:rPr b="1" lang="en">
                <a:solidFill>
                  <a:schemeClr val="lt1"/>
                </a:solidFill>
              </a:rPr>
              <a:t>Name of Facility</a:t>
            </a:r>
            <a:endParaRPr b="1">
              <a:solidFill>
                <a:schemeClr val="lt1"/>
              </a:solidFill>
            </a:endParaRPr>
          </a:p>
          <a:p>
            <a:pPr indent="0" lvl="0" marL="0" rtl="0" algn="l">
              <a:spcBef>
                <a:spcPts val="1000"/>
              </a:spcBef>
              <a:spcAft>
                <a:spcPts val="1600"/>
              </a:spcAft>
              <a:buNone/>
            </a:pPr>
            <a:r>
              <a:t/>
            </a:r>
            <a:endParaRPr b="1" sz="1400">
              <a:solidFill>
                <a:schemeClr val="dk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462" name="Google Shape;462;p8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Camp day can be very hectic and move very quickly, it is important to understand the daily schedule, prepare for camp properly, </a:t>
            </a:r>
            <a:r>
              <a:rPr lang="en"/>
              <a:t>execute</a:t>
            </a:r>
            <a:r>
              <a:rPr lang="en"/>
              <a:t> on all </a:t>
            </a:r>
            <a:r>
              <a:rPr lang="en"/>
              <a:t>responsibilities</a:t>
            </a:r>
            <a:r>
              <a:rPr lang="en"/>
              <a:t> and trust the team you are working with. You will enjoy the experience if you embrace your team and work together to make the experience fun for everyone involved.</a:t>
            </a:r>
            <a:endParaRPr/>
          </a:p>
          <a:p>
            <a:pPr indent="0" lvl="0" marL="0" rtl="0" algn="ctr">
              <a:spcBef>
                <a:spcPts val="1600"/>
              </a:spcBef>
              <a:spcAft>
                <a:spcPts val="0"/>
              </a:spcAft>
              <a:buNone/>
            </a:pPr>
            <a:r>
              <a:t/>
            </a:r>
            <a:endParaRPr/>
          </a:p>
          <a:p>
            <a:pPr indent="0" lvl="0" marL="0" rtl="0" algn="ctr">
              <a:spcBef>
                <a:spcPts val="1600"/>
              </a:spcBef>
              <a:spcAft>
                <a:spcPts val="1600"/>
              </a:spcAft>
              <a:buNone/>
            </a:pPr>
            <a:r>
              <a:rPr lang="en" u="sng">
                <a:solidFill>
                  <a:schemeClr val="hlink"/>
                </a:solidFill>
                <a:hlinkClick r:id="rId3"/>
              </a:rPr>
              <a:t>Module 2 Test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Camp Setup</a:t>
            </a:r>
            <a:endParaRPr/>
          </a:p>
        </p:txBody>
      </p:sp>
      <p:sp>
        <p:nvSpPr>
          <p:cNvPr id="153" name="Google Shape;153;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latin typeface="Arial"/>
                <a:ea typeface="Arial"/>
                <a:cs typeface="Arial"/>
                <a:sym typeface="Arial"/>
              </a:rPr>
              <a:t>Every day before camp starts the following must be completed by Coaches, Instructors and Volunteers: </a:t>
            </a:r>
            <a:endParaRPr sz="1100">
              <a:latin typeface="Arial"/>
              <a:ea typeface="Arial"/>
              <a:cs typeface="Arial"/>
              <a:sym typeface="Arial"/>
            </a:endParaRPr>
          </a:p>
          <a:p>
            <a:pPr indent="-317500" lvl="0" marL="457200" rtl="0" algn="l">
              <a:spcBef>
                <a:spcPts val="1600"/>
              </a:spcBef>
              <a:spcAft>
                <a:spcPts val="0"/>
              </a:spcAft>
              <a:buSzPts val="1400"/>
              <a:buFont typeface="Arial"/>
              <a:buChar char="❖"/>
            </a:pPr>
            <a:r>
              <a:rPr lang="en" sz="1400">
                <a:latin typeface="Arial"/>
                <a:ea typeface="Arial"/>
                <a:cs typeface="Arial"/>
                <a:sym typeface="Arial"/>
              </a:rPr>
              <a:t>Help bring equipment, water jugs, materials etc.. to all activities for each activity (Not </a:t>
            </a:r>
            <a:r>
              <a:rPr lang="en" sz="1400">
                <a:latin typeface="Arial"/>
                <a:ea typeface="Arial"/>
                <a:cs typeface="Arial"/>
                <a:sym typeface="Arial"/>
              </a:rPr>
              <a:t>just</a:t>
            </a:r>
            <a:r>
              <a:rPr lang="en" sz="1400">
                <a:latin typeface="Arial"/>
                <a:ea typeface="Arial"/>
                <a:cs typeface="Arial"/>
                <a:sym typeface="Arial"/>
              </a:rPr>
              <a:t> </a:t>
            </a:r>
            <a:r>
              <a:rPr lang="en" sz="1400">
                <a:latin typeface="Arial"/>
                <a:ea typeface="Arial"/>
                <a:cs typeface="Arial"/>
                <a:sym typeface="Arial"/>
              </a:rPr>
              <a:t>your</a:t>
            </a:r>
            <a:r>
              <a:rPr lang="en" sz="1400">
                <a:latin typeface="Arial"/>
                <a:ea typeface="Arial"/>
                <a:cs typeface="Arial"/>
                <a:sym typeface="Arial"/>
              </a:rPr>
              <a:t> own)</a:t>
            </a:r>
            <a:endParaRPr sz="1400">
              <a:latin typeface="Arial"/>
              <a:ea typeface="Arial"/>
              <a:cs typeface="Arial"/>
              <a:sym typeface="Arial"/>
            </a:endParaRPr>
          </a:p>
          <a:p>
            <a:pPr indent="-304800" lvl="1" marL="914400" rtl="0" algn="l">
              <a:spcBef>
                <a:spcPts val="1000"/>
              </a:spcBef>
              <a:spcAft>
                <a:spcPts val="0"/>
              </a:spcAft>
              <a:buSzPts val="1200"/>
              <a:buFont typeface="Arial"/>
              <a:buChar char="➢"/>
            </a:pPr>
            <a:r>
              <a:rPr lang="en" sz="1200">
                <a:latin typeface="Arial"/>
                <a:ea typeface="Arial"/>
                <a:cs typeface="Arial"/>
                <a:sym typeface="Arial"/>
              </a:rPr>
              <a:t>Sweep each area for any hazards</a:t>
            </a:r>
            <a:endParaRPr sz="1200">
              <a:latin typeface="Arial"/>
              <a:ea typeface="Arial"/>
              <a:cs typeface="Arial"/>
              <a:sym typeface="Arial"/>
            </a:endParaRPr>
          </a:p>
          <a:p>
            <a:pPr indent="-317500" lvl="0" marL="457200" rtl="0" algn="l">
              <a:spcBef>
                <a:spcPts val="1000"/>
              </a:spcBef>
              <a:spcAft>
                <a:spcPts val="0"/>
              </a:spcAft>
              <a:buSzPts val="1400"/>
              <a:buFont typeface="Arial"/>
              <a:buChar char="❖"/>
            </a:pPr>
            <a:r>
              <a:rPr lang="en" sz="1400">
                <a:latin typeface="Arial"/>
                <a:ea typeface="Arial"/>
                <a:cs typeface="Arial"/>
                <a:sym typeface="Arial"/>
              </a:rPr>
              <a:t>Set up activity area to </a:t>
            </a:r>
            <a:r>
              <a:rPr lang="en" sz="1400">
                <a:latin typeface="Arial"/>
                <a:ea typeface="Arial"/>
                <a:cs typeface="Arial"/>
                <a:sym typeface="Arial"/>
              </a:rPr>
              <a:t>execute</a:t>
            </a:r>
            <a:r>
              <a:rPr lang="en" sz="1400">
                <a:latin typeface="Arial"/>
                <a:ea typeface="Arial"/>
                <a:cs typeface="Arial"/>
                <a:sym typeface="Arial"/>
              </a:rPr>
              <a:t> days lesson plan</a:t>
            </a:r>
            <a:endParaRPr sz="1400">
              <a:latin typeface="Arial"/>
              <a:ea typeface="Arial"/>
              <a:cs typeface="Arial"/>
              <a:sym typeface="Arial"/>
            </a:endParaRPr>
          </a:p>
          <a:p>
            <a:pPr indent="-317500" lvl="0" marL="457200" rtl="0" algn="l">
              <a:spcBef>
                <a:spcPts val="1000"/>
              </a:spcBef>
              <a:spcAft>
                <a:spcPts val="0"/>
              </a:spcAft>
              <a:buSzPts val="1400"/>
              <a:buFont typeface="Arial"/>
              <a:buChar char="❖"/>
            </a:pPr>
            <a:r>
              <a:rPr lang="en" sz="1400">
                <a:latin typeface="Arial"/>
                <a:ea typeface="Arial"/>
                <a:cs typeface="Arial"/>
                <a:sym typeface="Arial"/>
              </a:rPr>
              <a:t>Review days attendance and lesson plan</a:t>
            </a:r>
            <a:endParaRPr sz="1400">
              <a:latin typeface="Arial"/>
              <a:ea typeface="Arial"/>
              <a:cs typeface="Arial"/>
              <a:sym typeface="Arial"/>
            </a:endParaRPr>
          </a:p>
          <a:p>
            <a:pPr indent="-323850" lvl="0" marL="457200" rtl="0" algn="l">
              <a:spcBef>
                <a:spcPts val="1000"/>
              </a:spcBef>
              <a:spcAft>
                <a:spcPts val="0"/>
              </a:spcAft>
              <a:buSzPts val="1500"/>
              <a:buChar char="❖"/>
            </a:pPr>
            <a:r>
              <a:rPr lang="en" sz="1500">
                <a:latin typeface="Arial"/>
                <a:ea typeface="Arial"/>
                <a:cs typeface="Arial"/>
                <a:sym typeface="Arial"/>
              </a:rPr>
              <a:t>*Monday morning a full site tour will be given to everyone which will cover the EAP, lunch rooms, designated areas etc.. (7:00am Arrival)* </a:t>
            </a:r>
            <a:r>
              <a:rPr b="1" lang="en" sz="1500">
                <a:latin typeface="Arial"/>
                <a:ea typeface="Arial"/>
                <a:cs typeface="Arial"/>
                <a:sym typeface="Arial"/>
              </a:rPr>
              <a:t>Pictures of all area’s must be taken and shared into Whatsapp Group for reference</a:t>
            </a:r>
            <a:endParaRPr b="1" sz="1500">
              <a:latin typeface="Arial"/>
              <a:ea typeface="Arial"/>
              <a:cs typeface="Arial"/>
              <a:sym typeface="Arial"/>
            </a:endParaRPr>
          </a:p>
          <a:p>
            <a:pPr indent="0" lvl="0" marL="0" rtl="0" algn="l">
              <a:spcBef>
                <a:spcPts val="10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Camp Tear Down</a:t>
            </a:r>
            <a:endParaRPr/>
          </a:p>
        </p:txBody>
      </p:sp>
      <p:sp>
        <p:nvSpPr>
          <p:cNvPr id="159" name="Google Shape;159;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latin typeface="Arial"/>
                <a:ea typeface="Arial"/>
                <a:cs typeface="Arial"/>
                <a:sym typeface="Arial"/>
              </a:rPr>
              <a:t>Each Coach, Instructor and Volunteer Contribute to the clean up of daily/weekly activities by:</a:t>
            </a:r>
            <a:endParaRPr sz="1500">
              <a:latin typeface="Arial"/>
              <a:ea typeface="Arial"/>
              <a:cs typeface="Arial"/>
              <a:sym typeface="Arial"/>
            </a:endParaRPr>
          </a:p>
          <a:p>
            <a:pPr indent="-323850" lvl="0" marL="457200" rtl="0" algn="l">
              <a:spcBef>
                <a:spcPts val="1600"/>
              </a:spcBef>
              <a:spcAft>
                <a:spcPts val="0"/>
              </a:spcAft>
              <a:buSzPts val="1500"/>
              <a:buFont typeface="Arial"/>
              <a:buChar char="★"/>
            </a:pPr>
            <a:r>
              <a:rPr lang="en" sz="1500">
                <a:latin typeface="Arial"/>
                <a:ea typeface="Arial"/>
                <a:cs typeface="Arial"/>
                <a:sym typeface="Arial"/>
              </a:rPr>
              <a:t>Returning all equipment and materials to storage room/area</a:t>
            </a:r>
            <a:endParaRPr sz="1500">
              <a:latin typeface="Arial"/>
              <a:ea typeface="Arial"/>
              <a:cs typeface="Arial"/>
              <a:sym typeface="Arial"/>
            </a:endParaRPr>
          </a:p>
          <a:p>
            <a:pPr indent="-317500" lvl="1" marL="914400" rtl="0" algn="l">
              <a:spcBef>
                <a:spcPts val="1600"/>
              </a:spcBef>
              <a:spcAft>
                <a:spcPts val="0"/>
              </a:spcAft>
              <a:buSzPts val="1400"/>
              <a:buFont typeface="Arial"/>
              <a:buChar char="○"/>
            </a:pPr>
            <a:r>
              <a:rPr lang="en">
                <a:latin typeface="Arial"/>
                <a:ea typeface="Arial"/>
                <a:cs typeface="Arial"/>
                <a:sym typeface="Arial"/>
              </a:rPr>
              <a:t>Keep the storage area clean and organized. This will make the following days set up easier</a:t>
            </a:r>
            <a:endParaRPr>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Ensuring activity area and all lunch rooms are clean and tidy</a:t>
            </a:r>
            <a:endParaRPr sz="1500">
              <a:latin typeface="Arial"/>
              <a:ea typeface="Arial"/>
              <a:cs typeface="Arial"/>
              <a:sym typeface="Arial"/>
            </a:endParaRPr>
          </a:p>
          <a:p>
            <a:pPr indent="-323850" lvl="0" marL="457200" rtl="0" algn="l">
              <a:spcBef>
                <a:spcPts val="1000"/>
              </a:spcBef>
              <a:spcAft>
                <a:spcPts val="0"/>
              </a:spcAft>
              <a:buSzPts val="1500"/>
              <a:buFont typeface="Arial"/>
              <a:buChar char="★"/>
            </a:pPr>
            <a:r>
              <a:rPr lang="en" sz="1500">
                <a:latin typeface="Arial"/>
                <a:ea typeface="Arial"/>
                <a:cs typeface="Arial"/>
                <a:sym typeface="Arial"/>
              </a:rPr>
              <a:t>Assume sign out role</a:t>
            </a:r>
            <a:endParaRPr sz="1500">
              <a:latin typeface="Arial"/>
              <a:ea typeface="Arial"/>
              <a:cs typeface="Arial"/>
              <a:sym typeface="Arial"/>
            </a:endParaRPr>
          </a:p>
          <a:p>
            <a:pPr indent="-323850" lvl="0" marL="457200" rtl="0" algn="l">
              <a:spcBef>
                <a:spcPts val="1600"/>
              </a:spcBef>
              <a:spcAft>
                <a:spcPts val="0"/>
              </a:spcAft>
              <a:buSzPts val="1500"/>
              <a:buFont typeface="Arial"/>
              <a:buChar char="★"/>
            </a:pPr>
            <a:r>
              <a:rPr b="1" lang="en" sz="1500">
                <a:latin typeface="Arial"/>
                <a:ea typeface="Arial"/>
                <a:cs typeface="Arial"/>
                <a:sym typeface="Arial"/>
              </a:rPr>
              <a:t>On the last day of camp for a location; all areas must be cleaned and organized back to the state they were before our arrival. See reference pictures from first day of camp. Pictures will be taken of areas once cleaned and organized and posted in Whatsapp Group Chat.</a:t>
            </a:r>
            <a:endParaRPr b="1" sz="1500">
              <a:latin typeface="Arial"/>
              <a:ea typeface="Arial"/>
              <a:cs typeface="Arial"/>
              <a:sym typeface="Arial"/>
            </a:endParaRPr>
          </a:p>
          <a:p>
            <a:pPr indent="0" lvl="0" marL="0" rtl="0" algn="l">
              <a:spcBef>
                <a:spcPts val="1600"/>
              </a:spcBef>
              <a:spcAft>
                <a:spcPts val="1600"/>
              </a:spcAft>
              <a:buNone/>
            </a:pPr>
            <a:r>
              <a:t/>
            </a:r>
            <a:endParaRPr sz="15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Reporting &amp; Feedback</a:t>
            </a:r>
            <a:endParaRPr/>
          </a:p>
        </p:txBody>
      </p:sp>
      <p:sp>
        <p:nvSpPr>
          <p:cNvPr id="165" name="Google Shape;165;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Font typeface="Arial"/>
              <a:buChar char="❖"/>
            </a:pPr>
            <a:r>
              <a:rPr lang="en" sz="1400">
                <a:latin typeface="Arial"/>
                <a:ea typeface="Arial"/>
                <a:cs typeface="Arial"/>
                <a:sym typeface="Arial"/>
              </a:rPr>
              <a:t>Throughout the day/week Coordinators, Coaches, Instructors and Volunteers are to report on:</a:t>
            </a:r>
            <a:endParaRPr sz="1400">
              <a:latin typeface="Arial"/>
              <a:ea typeface="Arial"/>
              <a:cs typeface="Arial"/>
              <a:sym typeface="Arial"/>
            </a:endParaRPr>
          </a:p>
          <a:p>
            <a:pPr indent="-304800" lvl="1" marL="914400" rtl="0" algn="l">
              <a:spcBef>
                <a:spcPts val="1000"/>
              </a:spcBef>
              <a:spcAft>
                <a:spcPts val="0"/>
              </a:spcAft>
              <a:buSzPts val="1200"/>
              <a:buFont typeface="Arial"/>
              <a:buChar char="➢"/>
            </a:pPr>
            <a:r>
              <a:rPr lang="en" sz="1300"/>
              <a:t>Incidents: Minor or Major</a:t>
            </a:r>
            <a:endParaRPr sz="1300"/>
          </a:p>
          <a:p>
            <a:pPr indent="-304800" lvl="1" marL="914400" rtl="0" algn="l">
              <a:spcBef>
                <a:spcPts val="1000"/>
              </a:spcBef>
              <a:spcAft>
                <a:spcPts val="0"/>
              </a:spcAft>
              <a:buSzPts val="1200"/>
              <a:buFont typeface="Arial"/>
              <a:buChar char="➢"/>
            </a:pPr>
            <a:r>
              <a:rPr lang="en" sz="1300"/>
              <a:t>Campers behavior</a:t>
            </a:r>
            <a:endParaRPr sz="1300"/>
          </a:p>
          <a:p>
            <a:pPr indent="-304800" lvl="1" marL="914400" rtl="0" algn="l">
              <a:spcBef>
                <a:spcPts val="1000"/>
              </a:spcBef>
              <a:spcAft>
                <a:spcPts val="0"/>
              </a:spcAft>
              <a:buSzPts val="1200"/>
              <a:buFont typeface="Arial"/>
              <a:buChar char="➢"/>
            </a:pPr>
            <a:r>
              <a:rPr lang="en" sz="1300"/>
              <a:t>Equipment quality and needs</a:t>
            </a:r>
            <a:endParaRPr sz="1300"/>
          </a:p>
          <a:p>
            <a:pPr indent="-304800" lvl="1" marL="914400" rtl="0" algn="l">
              <a:spcBef>
                <a:spcPts val="1000"/>
              </a:spcBef>
              <a:spcAft>
                <a:spcPts val="0"/>
              </a:spcAft>
              <a:buSzPts val="1200"/>
              <a:buFont typeface="Arial"/>
              <a:buChar char="➢"/>
            </a:pPr>
            <a:r>
              <a:rPr lang="en" sz="1300"/>
              <a:t>Facility standards</a:t>
            </a:r>
            <a:endParaRPr sz="1300"/>
          </a:p>
          <a:p>
            <a:pPr indent="-311150" lvl="1" marL="914400" rtl="0" algn="l">
              <a:spcBef>
                <a:spcPts val="1000"/>
              </a:spcBef>
              <a:spcAft>
                <a:spcPts val="0"/>
              </a:spcAft>
              <a:buSzPts val="1300"/>
              <a:buChar char="➢"/>
            </a:pPr>
            <a:r>
              <a:rPr lang="en" sz="1300">
                <a:latin typeface="Arial"/>
                <a:ea typeface="Arial"/>
                <a:cs typeface="Arial"/>
                <a:sym typeface="Arial"/>
              </a:rPr>
              <a:t>Each campers development through activities utilizing the 5 Star Development Map each camper will go home with at the end of the week</a:t>
            </a:r>
            <a:endParaRPr sz="1300">
              <a:latin typeface="Arial"/>
              <a:ea typeface="Arial"/>
              <a:cs typeface="Arial"/>
              <a:sym typeface="Arial"/>
            </a:endParaRPr>
          </a:p>
          <a:p>
            <a:pPr indent="-311150" lvl="1" marL="914400" rtl="0" algn="l">
              <a:spcBef>
                <a:spcPts val="1000"/>
              </a:spcBef>
              <a:spcAft>
                <a:spcPts val="0"/>
              </a:spcAft>
              <a:buSzPts val="1300"/>
              <a:buFont typeface="Arial"/>
              <a:buChar char="➢"/>
            </a:pPr>
            <a:r>
              <a:rPr lang="en" sz="1300">
                <a:latin typeface="Arial"/>
                <a:ea typeface="Arial"/>
                <a:cs typeface="Arial"/>
                <a:sym typeface="Arial"/>
              </a:rPr>
              <a:t>Experience working with TAC Sports Group</a:t>
            </a:r>
            <a:endParaRPr sz="1300">
              <a:latin typeface="Arial"/>
              <a:ea typeface="Arial"/>
              <a:cs typeface="Arial"/>
              <a:sym typeface="Arial"/>
            </a:endParaRPr>
          </a:p>
          <a:p>
            <a:pPr indent="0" lvl="0" marL="0" rtl="0" algn="l">
              <a:spcBef>
                <a:spcPts val="10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TAC Module 2.2</a:t>
            </a:r>
            <a:endParaRPr/>
          </a:p>
        </p:txBody>
      </p:sp>
      <p:sp>
        <p:nvSpPr>
          <p:cNvPr id="171" name="Google Shape;171;p33"/>
          <p:cNvSpPr txBox="1"/>
          <p:nvPr/>
        </p:nvSpPr>
        <p:spPr>
          <a:xfrm>
            <a:off x="1042500" y="2932375"/>
            <a:ext cx="7059000" cy="923400"/>
          </a:xfrm>
          <a:prstGeom prst="rect">
            <a:avLst/>
          </a:prstGeom>
          <a:noFill/>
          <a:ln>
            <a:noFill/>
          </a:ln>
        </p:spPr>
        <p:txBody>
          <a:bodyPr anchorCtr="0" anchor="ctr" bIns="91425" lIns="91425" spcFirstLastPara="1" rIns="91425" wrap="square" tIns="91425">
            <a:spAutoFit/>
          </a:bodyPr>
          <a:lstStyle/>
          <a:p>
            <a:pPr indent="0" lvl="0" marL="0" marR="0" rtl="0" algn="ctr">
              <a:lnSpc>
                <a:spcPct val="100000"/>
              </a:lnSpc>
              <a:spcBef>
                <a:spcPts val="0"/>
              </a:spcBef>
              <a:spcAft>
                <a:spcPts val="0"/>
              </a:spcAft>
              <a:buNone/>
            </a:pPr>
            <a:r>
              <a:rPr lang="en" sz="4800" u="sng">
                <a:solidFill>
                  <a:schemeClr val="hlink"/>
                </a:solidFill>
                <a:latin typeface="Roboto Slab"/>
                <a:ea typeface="Roboto Slab"/>
                <a:cs typeface="Roboto Slab"/>
                <a:sym typeface="Roboto Slab"/>
                <a:hlinkClick r:id="rId3"/>
              </a:rPr>
              <a:t>Camp Daily Breakdown</a:t>
            </a:r>
            <a:endParaRPr sz="4800">
              <a:solidFill>
                <a:schemeClr val="dk1"/>
              </a:solidFill>
              <a:latin typeface="Roboto Slab"/>
              <a:ea typeface="Roboto Slab"/>
              <a:cs typeface="Roboto Slab"/>
              <a:sym typeface="Roboto Slab"/>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80AF"/>
      </a:dk2>
      <a:lt2>
        <a:srgbClr val="ADADAD"/>
      </a:lt2>
      <a:accent1>
        <a:srgbClr val="0277BD"/>
      </a:accent1>
      <a:accent2>
        <a:srgbClr val="96C401"/>
      </a:accent2>
      <a:accent3>
        <a:srgbClr val="009688"/>
      </a:accent3>
      <a:accent4>
        <a:srgbClr val="039BE5"/>
      </a:accent4>
      <a:accent5>
        <a:srgbClr val="A1CA1B"/>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