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5143500" cx="9144000"/>
  <p:notesSz cx="6858000" cy="9144000"/>
  <p:embeddedFontLst>
    <p:embeddedFont>
      <p:font typeface="Roboto Slab"/>
      <p:regular r:id="rId47"/>
      <p:bold r:id="rId48"/>
    </p:embeddedFont>
    <p:embeddedFont>
      <p:font typeface="Raleway"/>
      <p:regular r:id="rId49"/>
      <p:bold r:id="rId50"/>
      <p:italic r:id="rId51"/>
      <p:boldItalic r:id="rId52"/>
    </p:embeddedFont>
    <p:embeddedFont>
      <p:font typeface="Roboto"/>
      <p:regular r:id="rId53"/>
      <p:bold r:id="rId54"/>
      <p:italic r:id="rId55"/>
      <p:boldItalic r:id="rId56"/>
    </p:embeddedFont>
    <p:embeddedFont>
      <p:font typeface="Lato"/>
      <p:regular r:id="rId57"/>
      <p:bold r:id="rId58"/>
      <p:italic r:id="rId59"/>
      <p:boldItalic r:id="rId60"/>
    </p:embeddedFont>
    <p:embeddedFont>
      <p:font typeface="Arial Narrow"/>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Slab-bold.fntdata"/><Relationship Id="rId47" Type="http://schemas.openxmlformats.org/officeDocument/2006/relationships/font" Target="fonts/RobotoSlab-regular.fntdata"/><Relationship Id="rId49" Type="http://schemas.openxmlformats.org/officeDocument/2006/relationships/font" Target="fonts/Raleway-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ArialNarrow-bold.fntdata"/><Relationship Id="rId61" Type="http://schemas.openxmlformats.org/officeDocument/2006/relationships/font" Target="fonts/ArialNarrow-regular.fntdata"/><Relationship Id="rId20" Type="http://schemas.openxmlformats.org/officeDocument/2006/relationships/slide" Target="slides/slide15.xml"/><Relationship Id="rId64" Type="http://schemas.openxmlformats.org/officeDocument/2006/relationships/font" Target="fonts/ArialNarrow-boldItalic.fntdata"/><Relationship Id="rId63" Type="http://schemas.openxmlformats.org/officeDocument/2006/relationships/font" Target="fonts/ArialNarrow-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Lato-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italic.fntdata"/><Relationship Id="rId50" Type="http://schemas.openxmlformats.org/officeDocument/2006/relationships/font" Target="fonts/Raleway-bold.fntdata"/><Relationship Id="rId53" Type="http://schemas.openxmlformats.org/officeDocument/2006/relationships/font" Target="fonts/Roboto-regular.fntdata"/><Relationship Id="rId52" Type="http://schemas.openxmlformats.org/officeDocument/2006/relationships/font" Target="fonts/Raleway-boldItalic.fntdata"/><Relationship Id="rId11" Type="http://schemas.openxmlformats.org/officeDocument/2006/relationships/slide" Target="slides/slide6.xml"/><Relationship Id="rId55" Type="http://schemas.openxmlformats.org/officeDocument/2006/relationships/font" Target="fonts/Roboto-italic.fntdata"/><Relationship Id="rId10" Type="http://schemas.openxmlformats.org/officeDocument/2006/relationships/slide" Target="slides/slide5.xml"/><Relationship Id="rId54" Type="http://schemas.openxmlformats.org/officeDocument/2006/relationships/font" Target="fonts/Roboto-bold.fntdata"/><Relationship Id="rId13" Type="http://schemas.openxmlformats.org/officeDocument/2006/relationships/slide" Target="slides/slide8.xml"/><Relationship Id="rId57" Type="http://schemas.openxmlformats.org/officeDocument/2006/relationships/font" Target="fonts/Lato-regular.fntdata"/><Relationship Id="rId12" Type="http://schemas.openxmlformats.org/officeDocument/2006/relationships/slide" Target="slides/slide7.xml"/><Relationship Id="rId56" Type="http://schemas.openxmlformats.org/officeDocument/2006/relationships/font" Target="fonts/Roboto-boldItalic.fntdata"/><Relationship Id="rId15" Type="http://schemas.openxmlformats.org/officeDocument/2006/relationships/slide" Target="slides/slide10.xml"/><Relationship Id="rId59" Type="http://schemas.openxmlformats.org/officeDocument/2006/relationships/font" Target="fonts/Lato-italic.fntdata"/><Relationship Id="rId14" Type="http://schemas.openxmlformats.org/officeDocument/2006/relationships/slide" Target="slides/slide9.xml"/><Relationship Id="rId58" Type="http://schemas.openxmlformats.org/officeDocument/2006/relationships/font" Target="fonts/Lato-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f5d6abe9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f5d6abe9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1696e61c22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1696e61c2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1696e61c22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1696e61c22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1696e61c22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1696e61c22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1696e61c22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1696e61c22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1696e61c22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1696e61c22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1696e61c22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1696e61c2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1696e61c22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1696e61c22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1696e61c22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1696e61c22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1696e61c22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1696e61c22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1696e61c2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1696e61c2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3131db5cde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3131db5cde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13f46b3091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13f46b3091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f6067679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f6067679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f60676797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f60676797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f60676797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f60676797b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f60676797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f60676797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f60676797b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f60676797b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f60676797b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f60676797b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f60676797b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f60676797b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f60676797b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f60676797b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f60676797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f60676797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3131db5cde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3131db5cde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4fcf995ce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4fcf995ce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13f46b309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13f46b309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13f46b309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13f46b309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b6ae4ffaf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b6ae4ffaf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13f46b309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13f46b309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4fcf995ce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4fcf995ce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13f46b3091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13f46b309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4fcf995ce8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4fcf995ce8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4fcf995ce8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4fcf995ce8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33b799138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133b799138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33b79913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33b79913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b6ae4ffafc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b6ae4ffafc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1696e61c2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1696e61c2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5b2fe775bb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b2fe775bb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13f46b309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13f46b309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1696e61c2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1696e61c2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1696e61c2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1696e61c2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1696e61c2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1696e61c2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3" name="Google Shape;13;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4" name="Google Shape;14;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5" name="Google Shape;15;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6" name="Google Shape;16;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7" name="Google Shape;17;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7" name="Google Shape;57;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8" name="Google Shape;5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cxnSp>
        <p:nvCxnSpPr>
          <p:cNvPr id="19" name="Google Shape;19;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20" name="Google Shape;20;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21" name="Google Shape;21;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cxnSp>
        <p:nvCxnSpPr>
          <p:cNvPr id="23" name="Google Shape;23;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4" name="Google Shape;24;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9" name="Google Shape;29;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8" name="Google Shape;38;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6" name="Google Shape;46;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7" name="Google Shape;47;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8" name="Google Shape;48;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9" name="Google Shape;4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0" name="Google Shape;5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7888400" y="82309"/>
            <a:ext cx="1215217" cy="516825"/>
          </a:xfrm>
          <a:prstGeom prst="rect">
            <a:avLst/>
          </a:prstGeom>
          <a:noFill/>
          <a:ln>
            <a:noFill/>
          </a:ln>
        </p:spPr>
      </p:pic>
      <p:sp>
        <p:nvSpPr>
          <p:cNvPr id="10" name="Google Shape;10;p1"/>
          <p:cNvSpPr/>
          <p:nvPr/>
        </p:nvSpPr>
        <p:spPr>
          <a:xfrm>
            <a:off x="135975" y="139301"/>
            <a:ext cx="1154469" cy="238049"/>
          </a:xfrm>
          <a:prstGeom prst="rect">
            <a:avLst/>
          </a:prstGeom>
        </p:spPr>
        <p:txBody>
          <a:bodyPr>
            <a:prstTxWarp prst="textPlain"/>
          </a:bodyPr>
          <a:lstStyle/>
          <a:p>
            <a:pPr lvl="0" algn="ctr"/>
            <a:r>
              <a:rPr b="0" i="0">
                <a:ln>
                  <a:noFill/>
                </a:ln>
                <a:solidFill>
                  <a:srgbClr val="F3F3F3">
                    <a:alpha val="6700"/>
                  </a:srgbClr>
                </a:solidFill>
                <a:latin typeface="Arial"/>
              </a:rPr>
              <a:t>Createdd by: </a:t>
            </a:r>
            <a:br>
              <a:rPr b="0" i="0">
                <a:ln>
                  <a:noFill/>
                </a:ln>
                <a:solidFill>
                  <a:srgbClr val="F3F3F3">
                    <a:alpha val="6700"/>
                  </a:srgbClr>
                </a:solidFill>
                <a:latin typeface="Arial"/>
              </a:rPr>
            </a:br>
            <a:r>
              <a:rPr b="0" i="0">
                <a:ln>
                  <a:noFill/>
                </a:ln>
                <a:solidFill>
                  <a:srgbClr val="F3F3F3">
                    <a:alpha val="6700"/>
                  </a:srgbClr>
                </a:solidFill>
                <a:latin typeface="Arial"/>
              </a:rPr>
              <a:t>Caleb Nunes</a:t>
            </a: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docs.google.com/document/d/1VGftDjAys7psdK6inre3F5EFwokDnAu1CvMpuJxcALk/edi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tacsports.ca/TRAININ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forms.gle/zX5W76iEcdwDUk1V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hyperlink" Target="http://www.tacsports.ca/TRAIN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TAC Sports Group Training -Module 3 </a:t>
            </a:r>
            <a:endParaRPr/>
          </a:p>
        </p:txBody>
      </p:sp>
      <p:sp>
        <p:nvSpPr>
          <p:cNvPr id="66" name="Google Shape;66;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Coaching Mastery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727650" y="582725"/>
            <a:ext cx="7688700" cy="53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en"/>
              <a:t>E.G.G.S</a:t>
            </a:r>
            <a:r>
              <a:rPr lang="en"/>
              <a:t> Principle - Group Practice</a:t>
            </a:r>
            <a:endParaRPr/>
          </a:p>
        </p:txBody>
      </p:sp>
      <p:sp>
        <p:nvSpPr>
          <p:cNvPr id="132" name="Google Shape;132;p22"/>
          <p:cNvSpPr txBox="1"/>
          <p:nvPr>
            <p:ph idx="1" type="body"/>
          </p:nvPr>
        </p:nvSpPr>
        <p:spPr>
          <a:xfrm>
            <a:off x="729450" y="1408525"/>
            <a:ext cx="7688700" cy="336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accent5"/>
                </a:solidFill>
                <a:latin typeface="Arial"/>
                <a:ea typeface="Arial"/>
                <a:cs typeface="Arial"/>
                <a:sym typeface="Arial"/>
              </a:rPr>
              <a:t>Group Practice</a:t>
            </a:r>
            <a:endParaRPr b="1" sz="2000">
              <a:solidFill>
                <a:schemeClr val="accent5"/>
              </a:solidFill>
              <a:latin typeface="Arial"/>
              <a:ea typeface="Arial"/>
              <a:cs typeface="Arial"/>
              <a:sym typeface="Arial"/>
            </a:endParaRPr>
          </a:p>
          <a:p>
            <a:pPr indent="0" lvl="0" marL="0" rtl="0" algn="l">
              <a:spcBef>
                <a:spcPts val="0"/>
              </a:spcBef>
              <a:spcAft>
                <a:spcPts val="0"/>
              </a:spcAft>
              <a:buNone/>
            </a:pPr>
            <a:r>
              <a:t/>
            </a:r>
            <a:endParaRPr b="1" sz="2000">
              <a:solidFill>
                <a:schemeClr val="accent5"/>
              </a:solidFill>
              <a:latin typeface="Arial"/>
              <a:ea typeface="Arial"/>
              <a:cs typeface="Arial"/>
              <a:sym typeface="Arial"/>
            </a:endParaRPr>
          </a:p>
          <a:p>
            <a:pPr indent="0" lvl="0" marL="0" rtl="0" algn="l">
              <a:spcBef>
                <a:spcPts val="0"/>
              </a:spcBef>
              <a:spcAft>
                <a:spcPts val="0"/>
              </a:spcAft>
              <a:buNone/>
            </a:pPr>
            <a:r>
              <a:rPr lang="en" sz="1200">
                <a:solidFill>
                  <a:srgbClr val="FFFFFF"/>
                </a:solidFill>
                <a:latin typeface="Roboto Slab"/>
                <a:ea typeface="Roboto Slab"/>
                <a:cs typeface="Roboto Slab"/>
                <a:sym typeface="Roboto Slab"/>
              </a:rPr>
              <a:t>Keep your group moving! The more practice the better! Have more than one camper go at once to maximize the amount of practice time and minimizing the amount campers standing doing nothing. They will get restless and/or bored if they do! Be sure to constantly scan the entire class while they are practicing. </a:t>
            </a:r>
            <a:endParaRPr sz="1200">
              <a:solidFill>
                <a:srgbClr val="FFFFFF"/>
              </a:solidFill>
              <a:latin typeface="Roboto Slab"/>
              <a:ea typeface="Roboto Slab"/>
              <a:cs typeface="Roboto Slab"/>
              <a:sym typeface="Roboto Slab"/>
            </a:endParaRPr>
          </a:p>
          <a:p>
            <a:pPr indent="0" lvl="0" marL="0" rtl="0" algn="ctr">
              <a:spcBef>
                <a:spcPts val="0"/>
              </a:spcBef>
              <a:spcAft>
                <a:spcPts val="0"/>
              </a:spcAft>
              <a:buNone/>
            </a:pPr>
            <a:r>
              <a:rPr b="1" lang="en" sz="2000">
                <a:solidFill>
                  <a:schemeClr val="accent4"/>
                </a:solidFill>
                <a:latin typeface="Arial Narrow"/>
                <a:ea typeface="Arial Narrow"/>
                <a:cs typeface="Arial Narrow"/>
                <a:sym typeface="Arial Narrow"/>
              </a:rPr>
              <a:t>X</a:t>
            </a:r>
            <a:endParaRPr b="1" sz="2000">
              <a:solidFill>
                <a:schemeClr val="accent4"/>
              </a:solidFill>
              <a:latin typeface="Arial Narrow"/>
              <a:ea typeface="Arial Narrow"/>
              <a:cs typeface="Arial Narrow"/>
              <a:sym typeface="Arial Narrow"/>
            </a:endParaRPr>
          </a:p>
          <a:p>
            <a:pPr indent="0" lvl="0" marL="0" rtl="0" algn="ctr">
              <a:spcBef>
                <a:spcPts val="0"/>
              </a:spcBef>
              <a:spcAft>
                <a:spcPts val="0"/>
              </a:spcAft>
              <a:buNone/>
            </a:pPr>
            <a:r>
              <a:rPr lang="en" sz="2000">
                <a:latin typeface="Arial Narrow"/>
                <a:ea typeface="Arial Narrow"/>
                <a:cs typeface="Arial Narrow"/>
                <a:sym typeface="Arial Narrow"/>
              </a:rPr>
              <a:t>↑  ↑</a:t>
            </a:r>
            <a:endParaRPr sz="2000">
              <a:latin typeface="Arial Narrow"/>
              <a:ea typeface="Arial Narrow"/>
              <a:cs typeface="Arial Narrow"/>
              <a:sym typeface="Arial Narrow"/>
            </a:endParaRPr>
          </a:p>
          <a:p>
            <a:pPr indent="0" lvl="0" marL="0" rtl="0" algn="ctr">
              <a:spcBef>
                <a:spcPts val="0"/>
              </a:spcBef>
              <a:spcAft>
                <a:spcPts val="0"/>
              </a:spcAft>
              <a:buNone/>
            </a:pPr>
            <a:r>
              <a:rPr lang="en" sz="2000">
                <a:solidFill>
                  <a:schemeClr val="accent6"/>
                </a:solidFill>
                <a:latin typeface="Arial Narrow"/>
                <a:ea typeface="Arial Narrow"/>
                <a:cs typeface="Arial Narrow"/>
                <a:sym typeface="Arial Narrow"/>
              </a:rPr>
              <a:t>xxxxx</a:t>
            </a:r>
            <a:endParaRPr b="1" sz="2000">
              <a:solidFill>
                <a:schemeClr val="accent6"/>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336150" y="582725"/>
            <a:ext cx="8659800" cy="53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en" sz="2900"/>
              <a:t>E.G.G.S</a:t>
            </a:r>
            <a:r>
              <a:rPr lang="en" sz="2900"/>
              <a:t> Principle - Group Feedback &amp; Correction</a:t>
            </a:r>
            <a:endParaRPr sz="2900"/>
          </a:p>
        </p:txBody>
      </p:sp>
      <p:sp>
        <p:nvSpPr>
          <p:cNvPr id="138" name="Google Shape;138;p23"/>
          <p:cNvSpPr txBox="1"/>
          <p:nvPr>
            <p:ph idx="1" type="body"/>
          </p:nvPr>
        </p:nvSpPr>
        <p:spPr>
          <a:xfrm>
            <a:off x="729450" y="1408525"/>
            <a:ext cx="7688700" cy="336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accent5"/>
                </a:solidFill>
                <a:latin typeface="Arial"/>
                <a:ea typeface="Arial"/>
                <a:cs typeface="Arial"/>
                <a:sym typeface="Arial"/>
              </a:rPr>
              <a:t>Group Feedback &amp; Correction</a:t>
            </a:r>
            <a:endParaRPr b="1" sz="2000">
              <a:solidFill>
                <a:schemeClr val="accent5"/>
              </a:solidFill>
              <a:latin typeface="Arial"/>
              <a:ea typeface="Arial"/>
              <a:cs typeface="Arial"/>
              <a:sym typeface="Arial"/>
            </a:endParaRPr>
          </a:p>
          <a:p>
            <a:pPr indent="0" lvl="0" marL="0" rtl="0" algn="l">
              <a:spcBef>
                <a:spcPts val="0"/>
              </a:spcBef>
              <a:spcAft>
                <a:spcPts val="0"/>
              </a:spcAft>
              <a:buNone/>
            </a:pPr>
            <a:r>
              <a:t/>
            </a:r>
            <a:endParaRPr b="1" sz="2000">
              <a:solidFill>
                <a:schemeClr val="accent5"/>
              </a:solidFill>
              <a:latin typeface="Arial"/>
              <a:ea typeface="Arial"/>
              <a:cs typeface="Arial"/>
              <a:sym typeface="Arial"/>
            </a:endParaRPr>
          </a:p>
          <a:p>
            <a:pPr indent="0" lvl="0" marL="0" rtl="0" algn="l">
              <a:spcBef>
                <a:spcPts val="0"/>
              </a:spcBef>
              <a:spcAft>
                <a:spcPts val="0"/>
              </a:spcAft>
              <a:buNone/>
            </a:pPr>
            <a:r>
              <a:rPr lang="en" sz="1200">
                <a:solidFill>
                  <a:srgbClr val="FFFFFF"/>
                </a:solidFill>
                <a:latin typeface="Roboto Slab"/>
                <a:ea typeface="Roboto Slab"/>
                <a:cs typeface="Roboto Slab"/>
                <a:sym typeface="Roboto Slab"/>
              </a:rPr>
              <a:t>After completing a skill as a group, give all your campers “general feedback and corrections” as a group, instead of signalling them out individually. “Assume I am talking to you,” type of feedback. Then, give them the opportunity to reinforce this by more practice. For example:</a:t>
            </a:r>
            <a:endParaRPr sz="1200">
              <a:solidFill>
                <a:srgbClr val="FFFFFF"/>
              </a:solidFill>
              <a:latin typeface="Roboto Slab"/>
              <a:ea typeface="Roboto Slab"/>
              <a:cs typeface="Roboto Slab"/>
              <a:sym typeface="Roboto Slab"/>
            </a:endParaRPr>
          </a:p>
          <a:p>
            <a:pPr indent="0" lvl="0" marL="0" rtl="0" algn="l">
              <a:spcBef>
                <a:spcPts val="0"/>
              </a:spcBef>
              <a:spcAft>
                <a:spcPts val="0"/>
              </a:spcAft>
              <a:buNone/>
            </a:pPr>
            <a:r>
              <a:t/>
            </a:r>
            <a:endParaRPr sz="1200">
              <a:solidFill>
                <a:srgbClr val="000000"/>
              </a:solidFill>
              <a:latin typeface="Arial Narrow"/>
              <a:ea typeface="Arial Narrow"/>
              <a:cs typeface="Arial Narrow"/>
              <a:sym typeface="Arial Narrow"/>
            </a:endParaRPr>
          </a:p>
          <a:p>
            <a:pPr indent="0" lvl="0" marL="0" rtl="0" algn="ctr">
              <a:spcBef>
                <a:spcPts val="0"/>
              </a:spcBef>
              <a:spcAft>
                <a:spcPts val="0"/>
              </a:spcAft>
              <a:buNone/>
            </a:pPr>
            <a:r>
              <a:rPr b="1" lang="en" sz="1200">
                <a:solidFill>
                  <a:schemeClr val="accent4"/>
                </a:solidFill>
                <a:latin typeface="Arial Narrow"/>
                <a:ea typeface="Arial Narrow"/>
                <a:cs typeface="Arial Narrow"/>
                <a:sym typeface="Arial Narrow"/>
              </a:rPr>
              <a:t>“Good job guys! Now let’s all work on keeping our toes pointed while kicking and hips and bellies up to the sky”</a:t>
            </a:r>
            <a:endParaRPr b="1" sz="2000">
              <a:solidFill>
                <a:schemeClr val="accent4"/>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251400" y="588975"/>
            <a:ext cx="8641200" cy="53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en" sz="2700"/>
              <a:t>E.G.G.S</a:t>
            </a:r>
            <a:r>
              <a:rPr lang="en" sz="2700"/>
              <a:t> Principle - Specific Feedback &amp; Correction</a:t>
            </a:r>
            <a:endParaRPr sz="2700"/>
          </a:p>
        </p:txBody>
      </p:sp>
      <p:sp>
        <p:nvSpPr>
          <p:cNvPr id="144" name="Google Shape;144;p24"/>
          <p:cNvSpPr txBox="1"/>
          <p:nvPr>
            <p:ph idx="1" type="body"/>
          </p:nvPr>
        </p:nvSpPr>
        <p:spPr>
          <a:xfrm>
            <a:off x="729450" y="1408525"/>
            <a:ext cx="7688700" cy="336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accent5"/>
                </a:solidFill>
                <a:latin typeface="Arial"/>
                <a:ea typeface="Arial"/>
                <a:cs typeface="Arial"/>
                <a:sym typeface="Arial"/>
              </a:rPr>
              <a:t>Specific Feedback &amp; Correction</a:t>
            </a:r>
            <a:endParaRPr b="1" sz="2000">
              <a:solidFill>
                <a:schemeClr val="accent5"/>
              </a:solidFill>
              <a:latin typeface="Arial"/>
              <a:ea typeface="Arial"/>
              <a:cs typeface="Arial"/>
              <a:sym typeface="Arial"/>
            </a:endParaRPr>
          </a:p>
          <a:p>
            <a:pPr indent="0" lvl="0" marL="0" rtl="0" algn="l">
              <a:spcBef>
                <a:spcPts val="0"/>
              </a:spcBef>
              <a:spcAft>
                <a:spcPts val="0"/>
              </a:spcAft>
              <a:buNone/>
            </a:pPr>
            <a:r>
              <a:t/>
            </a:r>
            <a:endParaRPr b="1" sz="2000">
              <a:solidFill>
                <a:schemeClr val="accent5"/>
              </a:solidFill>
              <a:latin typeface="Arial"/>
              <a:ea typeface="Arial"/>
              <a:cs typeface="Arial"/>
              <a:sym typeface="Arial"/>
            </a:endParaRPr>
          </a:p>
          <a:p>
            <a:pPr indent="0" lvl="0" marL="0" rtl="0" algn="l">
              <a:spcBef>
                <a:spcPts val="0"/>
              </a:spcBef>
              <a:spcAft>
                <a:spcPts val="0"/>
              </a:spcAft>
              <a:buNone/>
            </a:pPr>
            <a:r>
              <a:rPr lang="en" sz="1200">
                <a:latin typeface="Roboto Slab"/>
                <a:ea typeface="Roboto Slab"/>
                <a:cs typeface="Roboto Slab"/>
                <a:sym typeface="Roboto Slab"/>
              </a:rPr>
              <a:t>During turns of practicing after group feedback and correction has been completed, you can now provide each swimmer with more specific corrections of what they need to work on. Do this while the rest are practicing so they do not feel under pressure with others watching. Begin with the most serious correction first! Most swimmers can not correct multiple things at once, as it is overwhelming. Pick one area and begin there. For example:</a:t>
            </a:r>
            <a:endParaRPr sz="1200">
              <a:latin typeface="Roboto Slab"/>
              <a:ea typeface="Roboto Slab"/>
              <a:cs typeface="Roboto Slab"/>
              <a:sym typeface="Roboto Slab"/>
            </a:endParaRPr>
          </a:p>
          <a:p>
            <a:pPr indent="0" lvl="0" marL="0" rtl="0" algn="ctr">
              <a:spcBef>
                <a:spcPts val="0"/>
              </a:spcBef>
              <a:spcAft>
                <a:spcPts val="0"/>
              </a:spcAft>
              <a:buNone/>
            </a:pPr>
            <a:r>
              <a:t/>
            </a:r>
            <a:endParaRPr b="1" sz="1200">
              <a:solidFill>
                <a:srgbClr val="FF0000"/>
              </a:solidFill>
              <a:latin typeface="Arial Narrow"/>
              <a:ea typeface="Arial Narrow"/>
              <a:cs typeface="Arial Narrow"/>
              <a:sym typeface="Arial Narrow"/>
            </a:endParaRPr>
          </a:p>
          <a:p>
            <a:pPr indent="0" lvl="0" marL="0" rtl="0" algn="ctr">
              <a:spcBef>
                <a:spcPts val="0"/>
              </a:spcBef>
              <a:spcAft>
                <a:spcPts val="0"/>
              </a:spcAft>
              <a:buNone/>
            </a:pPr>
            <a:r>
              <a:rPr b="1" lang="en" sz="1200">
                <a:solidFill>
                  <a:schemeClr val="accent4"/>
                </a:solidFill>
                <a:latin typeface="Arial Narrow"/>
                <a:ea typeface="Arial Narrow"/>
                <a:cs typeface="Arial Narrow"/>
                <a:sym typeface="Arial Narrow"/>
              </a:rPr>
              <a:t>“Great job! Now I want you to really focus on keeping your belly and hips up the to sky the whole time”</a:t>
            </a:r>
            <a:endParaRPr b="1" sz="2000">
              <a:solidFill>
                <a:schemeClr val="accent4"/>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440025" y="220200"/>
            <a:ext cx="7021200" cy="1135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Laws of Coaching</a:t>
            </a:r>
            <a:endParaRPr/>
          </a:p>
        </p:txBody>
      </p:sp>
      <p:sp>
        <p:nvSpPr>
          <p:cNvPr id="150" name="Google Shape;150;p25"/>
          <p:cNvSpPr txBox="1"/>
          <p:nvPr/>
        </p:nvSpPr>
        <p:spPr>
          <a:xfrm>
            <a:off x="847900" y="2054625"/>
            <a:ext cx="69162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Roboto Slab"/>
              <a:buAutoNum type="arabicPeriod"/>
            </a:pPr>
            <a:r>
              <a:rPr b="1" lang="en">
                <a:solidFill>
                  <a:schemeClr val="dk1"/>
                </a:solidFill>
                <a:latin typeface="Roboto Slab"/>
                <a:ea typeface="Roboto Slab"/>
                <a:cs typeface="Roboto Slab"/>
                <a:sym typeface="Roboto Slab"/>
              </a:rPr>
              <a:t>Genuine Concern</a:t>
            </a:r>
            <a:endParaRPr b="1">
              <a:solidFill>
                <a:schemeClr val="dk1"/>
              </a:solidFill>
              <a:latin typeface="Roboto Slab"/>
              <a:ea typeface="Roboto Slab"/>
              <a:cs typeface="Roboto Slab"/>
              <a:sym typeface="Roboto Slab"/>
            </a:endParaRPr>
          </a:p>
        </p:txBody>
      </p:sp>
      <p:sp>
        <p:nvSpPr>
          <p:cNvPr id="151" name="Google Shape;151;p25"/>
          <p:cNvSpPr txBox="1"/>
          <p:nvPr/>
        </p:nvSpPr>
        <p:spPr>
          <a:xfrm>
            <a:off x="1248950" y="2454825"/>
            <a:ext cx="53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Roboto Slab"/>
                <a:ea typeface="Roboto Slab"/>
                <a:cs typeface="Roboto Slab"/>
                <a:sym typeface="Roboto Slab"/>
              </a:rPr>
              <a:t>2.	Identity Formation and Self Image Enhancement</a:t>
            </a:r>
            <a:endParaRPr>
              <a:solidFill>
                <a:schemeClr val="dk1"/>
              </a:solidFill>
              <a:latin typeface="Roboto Slab"/>
              <a:ea typeface="Roboto Slab"/>
              <a:cs typeface="Roboto Slab"/>
              <a:sym typeface="Roboto Slab"/>
            </a:endParaRPr>
          </a:p>
        </p:txBody>
      </p:sp>
      <p:sp>
        <p:nvSpPr>
          <p:cNvPr id="152" name="Google Shape;152;p25"/>
          <p:cNvSpPr txBox="1"/>
          <p:nvPr/>
        </p:nvSpPr>
        <p:spPr>
          <a:xfrm>
            <a:off x="1514925" y="2855013"/>
            <a:ext cx="672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
                <a:solidFill>
                  <a:schemeClr val="dk1"/>
                </a:solidFill>
                <a:latin typeface="Roboto Slab"/>
                <a:ea typeface="Roboto Slab"/>
                <a:cs typeface="Roboto Slab"/>
                <a:sym typeface="Roboto Slab"/>
              </a:rPr>
              <a:t>3. 	</a:t>
            </a:r>
            <a:r>
              <a:rPr b="1" lang="en">
                <a:solidFill>
                  <a:schemeClr val="dk1"/>
                </a:solidFill>
                <a:latin typeface="Raleway"/>
                <a:ea typeface="Raleway"/>
                <a:cs typeface="Raleway"/>
                <a:sym typeface="Raleway"/>
              </a:rPr>
              <a:t>Attention</a:t>
            </a:r>
            <a:r>
              <a:rPr b="1" lang="en">
                <a:solidFill>
                  <a:schemeClr val="dk1"/>
                </a:solidFill>
                <a:latin typeface="Raleway"/>
                <a:ea typeface="Raleway"/>
                <a:cs typeface="Raleway"/>
                <a:sym typeface="Raleway"/>
              </a:rPr>
              <a:t> In Movement</a:t>
            </a:r>
            <a:endParaRPr b="1">
              <a:solidFill>
                <a:schemeClr val="dk1"/>
              </a:solidFill>
              <a:latin typeface="Raleway"/>
              <a:ea typeface="Raleway"/>
              <a:cs typeface="Raleway"/>
              <a:sym typeface="Raleway"/>
            </a:endParaRPr>
          </a:p>
        </p:txBody>
      </p:sp>
      <p:sp>
        <p:nvSpPr>
          <p:cNvPr id="153" name="Google Shape;153;p25"/>
          <p:cNvSpPr txBox="1"/>
          <p:nvPr/>
        </p:nvSpPr>
        <p:spPr>
          <a:xfrm>
            <a:off x="2189325" y="3738413"/>
            <a:ext cx="5304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
                <a:solidFill>
                  <a:schemeClr val="dk1"/>
                </a:solidFill>
                <a:latin typeface="Roboto Slab"/>
                <a:ea typeface="Roboto Slab"/>
                <a:cs typeface="Roboto Slab"/>
                <a:sym typeface="Roboto Slab"/>
              </a:rPr>
              <a:t>5. 	</a:t>
            </a:r>
            <a:r>
              <a:rPr b="1" lang="en">
                <a:solidFill>
                  <a:schemeClr val="dk1"/>
                </a:solidFill>
                <a:latin typeface="Roboto Slab"/>
                <a:ea typeface="Roboto Slab"/>
                <a:cs typeface="Roboto Slab"/>
                <a:sym typeface="Roboto Slab"/>
              </a:rPr>
              <a:t>Energy Transfer</a:t>
            </a:r>
            <a:endParaRPr b="1">
              <a:solidFill>
                <a:schemeClr val="dk1"/>
              </a:solidFill>
              <a:latin typeface="Roboto Slab"/>
              <a:ea typeface="Roboto Slab"/>
              <a:cs typeface="Roboto Slab"/>
              <a:sym typeface="Roboto Slab"/>
            </a:endParaRPr>
          </a:p>
        </p:txBody>
      </p:sp>
      <p:sp>
        <p:nvSpPr>
          <p:cNvPr id="154" name="Google Shape;154;p25"/>
          <p:cNvSpPr txBox="1"/>
          <p:nvPr/>
        </p:nvSpPr>
        <p:spPr>
          <a:xfrm>
            <a:off x="1845025" y="3299850"/>
            <a:ext cx="5304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
                <a:solidFill>
                  <a:schemeClr val="dk1"/>
                </a:solidFill>
                <a:latin typeface="Roboto Slab"/>
                <a:ea typeface="Roboto Slab"/>
                <a:cs typeface="Roboto Slab"/>
                <a:sym typeface="Roboto Slab"/>
              </a:rPr>
              <a:t>4.	Frequency</a:t>
            </a:r>
            <a:endParaRPr b="1">
              <a:solidFill>
                <a:schemeClr val="dk1"/>
              </a:solidFill>
              <a:latin typeface="Roboto Slab"/>
              <a:ea typeface="Roboto Slab"/>
              <a:cs typeface="Roboto Slab"/>
              <a:sym typeface="Roboto Slab"/>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480050" y="370225"/>
            <a:ext cx="7688700" cy="53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Law of Genuine Concern</a:t>
            </a:r>
            <a:endParaRPr/>
          </a:p>
        </p:txBody>
      </p:sp>
      <p:sp>
        <p:nvSpPr>
          <p:cNvPr id="160" name="Google Shape;160;p26"/>
          <p:cNvSpPr txBox="1"/>
          <p:nvPr>
            <p:ph idx="1" type="body"/>
          </p:nvPr>
        </p:nvSpPr>
        <p:spPr>
          <a:xfrm>
            <a:off x="560600" y="1548200"/>
            <a:ext cx="8235900" cy="338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5300">
                <a:latin typeface="Raleway"/>
                <a:ea typeface="Raleway"/>
                <a:cs typeface="Raleway"/>
                <a:sym typeface="Raleway"/>
              </a:rPr>
              <a:t>The </a:t>
            </a:r>
            <a:r>
              <a:rPr b="1" lang="en" sz="5300">
                <a:latin typeface="Raleway"/>
                <a:ea typeface="Raleway"/>
                <a:cs typeface="Raleway"/>
                <a:sym typeface="Raleway"/>
              </a:rPr>
              <a:t>Law of Genuine Concern</a:t>
            </a:r>
            <a:r>
              <a:rPr lang="en" sz="5300">
                <a:latin typeface="Raleway"/>
                <a:ea typeface="Raleway"/>
                <a:cs typeface="Raleway"/>
                <a:sym typeface="Raleway"/>
              </a:rPr>
              <a:t> is the law that we genuinely want our students to succeed. This</a:t>
            </a:r>
            <a:endParaRPr sz="5300">
              <a:latin typeface="Raleway"/>
              <a:ea typeface="Raleway"/>
              <a:cs typeface="Raleway"/>
              <a:sym typeface="Raleway"/>
            </a:endParaRPr>
          </a:p>
          <a:p>
            <a:pPr indent="0" lvl="0" marL="0" rtl="0" algn="l">
              <a:spcBef>
                <a:spcPts val="0"/>
              </a:spcBef>
              <a:spcAft>
                <a:spcPts val="0"/>
              </a:spcAft>
              <a:buNone/>
            </a:pPr>
            <a:r>
              <a:rPr lang="en" sz="5300">
                <a:latin typeface="Raleway"/>
                <a:ea typeface="Raleway"/>
                <a:cs typeface="Raleway"/>
                <a:sym typeface="Raleway"/>
              </a:rPr>
              <a:t>changes the session to an intense demand of time, trying to fit every bit of repetition and</a:t>
            </a:r>
            <a:endParaRPr sz="5300">
              <a:latin typeface="Raleway"/>
              <a:ea typeface="Raleway"/>
              <a:cs typeface="Raleway"/>
              <a:sym typeface="Raleway"/>
            </a:endParaRPr>
          </a:p>
          <a:p>
            <a:pPr indent="0" lvl="0" marL="0" rtl="0" algn="l">
              <a:spcBef>
                <a:spcPts val="0"/>
              </a:spcBef>
              <a:spcAft>
                <a:spcPts val="0"/>
              </a:spcAft>
              <a:buNone/>
            </a:pPr>
            <a:r>
              <a:rPr lang="en" sz="5300">
                <a:latin typeface="Raleway"/>
                <a:ea typeface="Raleway"/>
                <a:cs typeface="Raleway"/>
                <a:sym typeface="Raleway"/>
              </a:rPr>
              <a:t>feedback points as possible for maximum improvement.</a:t>
            </a:r>
            <a:endParaRPr sz="5300">
              <a:latin typeface="Raleway"/>
              <a:ea typeface="Raleway"/>
              <a:cs typeface="Raleway"/>
              <a:sym typeface="Raleway"/>
            </a:endParaRPr>
          </a:p>
          <a:p>
            <a:pPr indent="0" lvl="0" marL="0" rtl="0" algn="l">
              <a:spcBef>
                <a:spcPts val="0"/>
              </a:spcBef>
              <a:spcAft>
                <a:spcPts val="0"/>
              </a:spcAft>
              <a:buNone/>
            </a:pPr>
            <a:r>
              <a:t/>
            </a:r>
            <a:endParaRPr sz="5300">
              <a:latin typeface="Raleway"/>
              <a:ea typeface="Raleway"/>
              <a:cs typeface="Raleway"/>
              <a:sym typeface="Raleway"/>
            </a:endParaRPr>
          </a:p>
          <a:p>
            <a:pPr indent="0" lvl="0" marL="0" rtl="0" algn="l">
              <a:spcBef>
                <a:spcPts val="0"/>
              </a:spcBef>
              <a:spcAft>
                <a:spcPts val="0"/>
              </a:spcAft>
              <a:buNone/>
            </a:pPr>
            <a:r>
              <a:rPr b="1" lang="en" sz="5300">
                <a:latin typeface="Raleway"/>
                <a:ea typeface="Raleway"/>
                <a:cs typeface="Raleway"/>
                <a:sym typeface="Raleway"/>
              </a:rPr>
              <a:t>Mentality</a:t>
            </a:r>
            <a:r>
              <a:rPr lang="en" sz="5300">
                <a:latin typeface="Raleway"/>
                <a:ea typeface="Raleway"/>
                <a:cs typeface="Raleway"/>
                <a:sym typeface="Raleway"/>
              </a:rPr>
              <a:t> : This is best described as desperately wanting your students to get the highest</a:t>
            </a:r>
            <a:endParaRPr sz="5300">
              <a:latin typeface="Raleway"/>
              <a:ea typeface="Raleway"/>
              <a:cs typeface="Raleway"/>
              <a:sym typeface="Raleway"/>
            </a:endParaRPr>
          </a:p>
          <a:p>
            <a:pPr indent="0" lvl="0" marL="0" rtl="0" algn="l">
              <a:spcBef>
                <a:spcPts val="0"/>
              </a:spcBef>
              <a:spcAft>
                <a:spcPts val="0"/>
              </a:spcAft>
              <a:buNone/>
            </a:pPr>
            <a:r>
              <a:rPr lang="en" sz="5300">
                <a:latin typeface="Raleway"/>
                <a:ea typeface="Raleway"/>
                <a:cs typeface="Raleway"/>
                <a:sym typeface="Raleway"/>
              </a:rPr>
              <a:t>number of repetitions in as possible in order to improve themselves.</a:t>
            </a:r>
            <a:endParaRPr sz="5300">
              <a:latin typeface="Raleway"/>
              <a:ea typeface="Raleway"/>
              <a:cs typeface="Raleway"/>
              <a:sym typeface="Raleway"/>
            </a:endParaRPr>
          </a:p>
          <a:p>
            <a:pPr indent="0" lvl="0" marL="0" rtl="0" algn="l">
              <a:spcBef>
                <a:spcPts val="0"/>
              </a:spcBef>
              <a:spcAft>
                <a:spcPts val="0"/>
              </a:spcAft>
              <a:buNone/>
            </a:pPr>
            <a:r>
              <a:t/>
            </a:r>
            <a:endParaRPr sz="5300">
              <a:latin typeface="Raleway"/>
              <a:ea typeface="Raleway"/>
              <a:cs typeface="Raleway"/>
              <a:sym typeface="Raleway"/>
            </a:endParaRPr>
          </a:p>
          <a:p>
            <a:pPr indent="0" lvl="0" marL="0" rtl="0" algn="l">
              <a:spcBef>
                <a:spcPts val="0"/>
              </a:spcBef>
              <a:spcAft>
                <a:spcPts val="0"/>
              </a:spcAft>
              <a:buNone/>
            </a:pPr>
            <a:r>
              <a:rPr lang="en" sz="5300">
                <a:latin typeface="Raleway"/>
                <a:ea typeface="Raleway"/>
                <a:cs typeface="Raleway"/>
                <a:sym typeface="Raleway"/>
              </a:rPr>
              <a:t>You want each and every student to maximize your development and you are emotionally</a:t>
            </a:r>
            <a:endParaRPr sz="5300">
              <a:latin typeface="Raleway"/>
              <a:ea typeface="Raleway"/>
              <a:cs typeface="Raleway"/>
              <a:sym typeface="Raleway"/>
            </a:endParaRPr>
          </a:p>
          <a:p>
            <a:pPr indent="0" lvl="0" marL="0" rtl="0" algn="l">
              <a:spcBef>
                <a:spcPts val="0"/>
              </a:spcBef>
              <a:spcAft>
                <a:spcPts val="0"/>
              </a:spcAft>
              <a:buNone/>
            </a:pPr>
            <a:r>
              <a:rPr lang="en" sz="5300">
                <a:latin typeface="Raleway"/>
                <a:ea typeface="Raleway"/>
                <a:cs typeface="Raleway"/>
                <a:sym typeface="Raleway"/>
              </a:rPr>
              <a:t>invested and concerned in their development.</a:t>
            </a:r>
            <a:endParaRPr sz="5300">
              <a:latin typeface="Raleway"/>
              <a:ea typeface="Raleway"/>
              <a:cs typeface="Raleway"/>
              <a:sym typeface="Raleway"/>
            </a:endParaRPr>
          </a:p>
          <a:p>
            <a:pPr indent="0" lvl="0" marL="0" rtl="0" algn="l">
              <a:spcBef>
                <a:spcPts val="0"/>
              </a:spcBef>
              <a:spcAft>
                <a:spcPts val="0"/>
              </a:spcAft>
              <a:buNone/>
            </a:pPr>
            <a:r>
              <a:t/>
            </a:r>
            <a:endParaRPr sz="5300">
              <a:latin typeface="Raleway"/>
              <a:ea typeface="Raleway"/>
              <a:cs typeface="Raleway"/>
              <a:sym typeface="Raleway"/>
            </a:endParaRPr>
          </a:p>
          <a:p>
            <a:pPr indent="0" lvl="0" marL="0" rtl="0" algn="l">
              <a:spcBef>
                <a:spcPts val="0"/>
              </a:spcBef>
              <a:spcAft>
                <a:spcPts val="0"/>
              </a:spcAft>
              <a:buNone/>
            </a:pPr>
            <a:r>
              <a:rPr lang="en" sz="5300">
                <a:latin typeface="Raleway"/>
                <a:ea typeface="Raleway"/>
                <a:cs typeface="Raleway"/>
                <a:sym typeface="Raleway"/>
              </a:rPr>
              <a:t>It is what brings urgency and excitement to each of your training sessions, and what makes</a:t>
            </a:r>
            <a:endParaRPr sz="5300">
              <a:latin typeface="Raleway"/>
              <a:ea typeface="Raleway"/>
              <a:cs typeface="Raleway"/>
              <a:sym typeface="Raleway"/>
            </a:endParaRPr>
          </a:p>
          <a:p>
            <a:pPr indent="0" lvl="0" marL="0" rtl="0" algn="l">
              <a:spcBef>
                <a:spcPts val="0"/>
              </a:spcBef>
              <a:spcAft>
                <a:spcPts val="0"/>
              </a:spcAft>
              <a:buNone/>
            </a:pPr>
            <a:r>
              <a:rPr lang="en" sz="5300">
                <a:latin typeface="Raleway"/>
                <a:ea typeface="Raleway"/>
                <a:cs typeface="Raleway"/>
                <a:sym typeface="Raleway"/>
              </a:rPr>
              <a:t>you think of how you can help them further after the session as well.</a:t>
            </a:r>
            <a:endParaRPr sz="5300">
              <a:latin typeface="Raleway"/>
              <a:ea typeface="Raleway"/>
              <a:cs typeface="Raleway"/>
              <a:sym typeface="Raleway"/>
            </a:endParaRPr>
          </a:p>
          <a:p>
            <a:pPr indent="0" lvl="0" marL="0" rtl="0" algn="l">
              <a:spcBef>
                <a:spcPts val="0"/>
              </a:spcBef>
              <a:spcAft>
                <a:spcPts val="0"/>
              </a:spcAft>
              <a:buNone/>
            </a:pPr>
            <a:r>
              <a:t/>
            </a:r>
            <a:endParaRPr sz="5300">
              <a:latin typeface="Raleway"/>
              <a:ea typeface="Raleway"/>
              <a:cs typeface="Raleway"/>
              <a:sym typeface="Raleway"/>
            </a:endParaRPr>
          </a:p>
          <a:p>
            <a:pPr indent="0" lvl="0" marL="0" rtl="0" algn="l">
              <a:spcBef>
                <a:spcPts val="0"/>
              </a:spcBef>
              <a:spcAft>
                <a:spcPts val="0"/>
              </a:spcAft>
              <a:buNone/>
            </a:pPr>
            <a:r>
              <a:rPr lang="en" sz="5300">
                <a:latin typeface="Raleway"/>
                <a:ea typeface="Raleway"/>
                <a:cs typeface="Raleway"/>
                <a:sym typeface="Raleway"/>
              </a:rPr>
              <a:t>We have tons of opportunities for them to further development, and as a coach, you want to</a:t>
            </a:r>
            <a:endParaRPr sz="5300">
              <a:latin typeface="Raleway"/>
              <a:ea typeface="Raleway"/>
              <a:cs typeface="Raleway"/>
              <a:sym typeface="Raleway"/>
            </a:endParaRPr>
          </a:p>
          <a:p>
            <a:pPr indent="0" lvl="0" marL="0" rtl="0" algn="l">
              <a:spcBef>
                <a:spcPts val="0"/>
              </a:spcBef>
              <a:spcAft>
                <a:spcPts val="0"/>
              </a:spcAft>
              <a:buNone/>
            </a:pPr>
            <a:r>
              <a:rPr lang="en" sz="5300">
                <a:latin typeface="Raleway"/>
                <a:ea typeface="Raleway"/>
                <a:cs typeface="Raleway"/>
                <a:sym typeface="Raleway"/>
              </a:rPr>
              <a:t>make sure they succeed in LIFE</a:t>
            </a:r>
            <a:endParaRPr sz="5300">
              <a:latin typeface="Raleway"/>
              <a:ea typeface="Raleway"/>
              <a:cs typeface="Raleway"/>
              <a:sym typeface="Raleway"/>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type="title"/>
          </p:nvPr>
        </p:nvSpPr>
        <p:spPr>
          <a:xfrm>
            <a:off x="442125" y="403700"/>
            <a:ext cx="8036400" cy="53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Identity Re-Affirmation and Self-Image Enhancement</a:t>
            </a:r>
            <a:endParaRPr sz="2400"/>
          </a:p>
        </p:txBody>
      </p:sp>
      <p:sp>
        <p:nvSpPr>
          <p:cNvPr id="166" name="Google Shape;166;p27"/>
          <p:cNvSpPr txBox="1"/>
          <p:nvPr>
            <p:ph idx="1" type="body"/>
          </p:nvPr>
        </p:nvSpPr>
        <p:spPr>
          <a:xfrm>
            <a:off x="442125" y="1530675"/>
            <a:ext cx="8422800" cy="3466500"/>
          </a:xfrm>
          <a:prstGeom prst="rect">
            <a:avLst/>
          </a:prstGeom>
        </p:spPr>
        <p:txBody>
          <a:bodyPr anchorCtr="0" anchor="t" bIns="91425" lIns="91425" spcFirstLastPara="1" rIns="91425" wrap="square" tIns="91425">
            <a:normAutofit fontScale="25000"/>
          </a:bodyPr>
          <a:lstStyle/>
          <a:p>
            <a:pPr indent="0" lvl="0" marL="0" rtl="0" algn="l">
              <a:spcBef>
                <a:spcPts val="0"/>
              </a:spcBef>
              <a:spcAft>
                <a:spcPts val="0"/>
              </a:spcAft>
              <a:buNone/>
            </a:pPr>
            <a:r>
              <a:rPr b="1" lang="en" sz="4214">
                <a:solidFill>
                  <a:schemeClr val="accent5"/>
                </a:solidFill>
                <a:latin typeface="Raleway"/>
                <a:ea typeface="Raleway"/>
                <a:cs typeface="Raleway"/>
                <a:sym typeface="Raleway"/>
              </a:rPr>
              <a:t>NAME, NAME and NAME</a:t>
            </a:r>
            <a:endParaRPr b="1" sz="4214">
              <a:solidFill>
                <a:schemeClr val="accent5"/>
              </a:solidFill>
              <a:latin typeface="Raleway"/>
              <a:ea typeface="Raleway"/>
              <a:cs typeface="Raleway"/>
              <a:sym typeface="Raleway"/>
            </a:endParaRPr>
          </a:p>
          <a:p>
            <a:pPr indent="0" lvl="0" marL="0" rtl="0" algn="l">
              <a:spcBef>
                <a:spcPts val="0"/>
              </a:spcBef>
              <a:spcAft>
                <a:spcPts val="0"/>
              </a:spcAft>
              <a:buNone/>
            </a:pPr>
            <a:r>
              <a:t/>
            </a:r>
            <a:endParaRPr b="1" sz="4214">
              <a:latin typeface="Raleway"/>
              <a:ea typeface="Raleway"/>
              <a:cs typeface="Raleway"/>
              <a:sym typeface="Raleway"/>
            </a:endParaRPr>
          </a:p>
          <a:p>
            <a:pPr indent="0" lvl="0" marL="0" rtl="0" algn="l">
              <a:spcBef>
                <a:spcPts val="0"/>
              </a:spcBef>
              <a:spcAft>
                <a:spcPts val="0"/>
              </a:spcAft>
              <a:buNone/>
            </a:pPr>
            <a:r>
              <a:rPr lang="en" sz="4214">
                <a:latin typeface="Raleway"/>
                <a:ea typeface="Raleway"/>
                <a:cs typeface="Raleway"/>
                <a:sym typeface="Raleway"/>
              </a:rPr>
              <a:t>Learn the names of your students, and repeat it often! This is the fundamental principle of coaching. In order to connect with a student and open their mind to learning, you must connect on the name basis.</a:t>
            </a:r>
            <a:endParaRPr sz="4214">
              <a:latin typeface="Raleway"/>
              <a:ea typeface="Raleway"/>
              <a:cs typeface="Raleway"/>
              <a:sym typeface="Raleway"/>
            </a:endParaRPr>
          </a:p>
          <a:p>
            <a:pPr indent="0" lvl="0" marL="0" rtl="0" algn="l">
              <a:spcBef>
                <a:spcPts val="0"/>
              </a:spcBef>
              <a:spcAft>
                <a:spcPts val="0"/>
              </a:spcAft>
              <a:buNone/>
            </a:pPr>
            <a:r>
              <a:t/>
            </a:r>
            <a:endParaRPr sz="4214">
              <a:solidFill>
                <a:schemeClr val="accent5"/>
              </a:solidFill>
              <a:latin typeface="Raleway"/>
              <a:ea typeface="Raleway"/>
              <a:cs typeface="Raleway"/>
              <a:sym typeface="Raleway"/>
            </a:endParaRPr>
          </a:p>
          <a:p>
            <a:pPr indent="0" lvl="0" marL="0" rtl="0" algn="l">
              <a:spcBef>
                <a:spcPts val="0"/>
              </a:spcBef>
              <a:spcAft>
                <a:spcPts val="0"/>
              </a:spcAft>
              <a:buNone/>
            </a:pPr>
            <a:r>
              <a:rPr b="1" lang="en" sz="4214">
                <a:solidFill>
                  <a:schemeClr val="accent5"/>
                </a:solidFill>
                <a:latin typeface="Raleway"/>
                <a:ea typeface="Raleway"/>
                <a:cs typeface="Raleway"/>
                <a:sym typeface="Raleway"/>
              </a:rPr>
              <a:t>IDENTITY FORMATION AND SETTING EXPECTATIONS</a:t>
            </a:r>
            <a:endParaRPr b="1" sz="4214">
              <a:solidFill>
                <a:schemeClr val="accent5"/>
              </a:solidFill>
              <a:latin typeface="Raleway"/>
              <a:ea typeface="Raleway"/>
              <a:cs typeface="Raleway"/>
              <a:sym typeface="Raleway"/>
            </a:endParaRPr>
          </a:p>
          <a:p>
            <a:pPr indent="0" lvl="0" marL="0" rtl="0" algn="l">
              <a:spcBef>
                <a:spcPts val="0"/>
              </a:spcBef>
              <a:spcAft>
                <a:spcPts val="0"/>
              </a:spcAft>
              <a:buNone/>
            </a:pPr>
            <a:r>
              <a:t/>
            </a:r>
            <a:endParaRPr b="1" sz="4214">
              <a:latin typeface="Raleway"/>
              <a:ea typeface="Raleway"/>
              <a:cs typeface="Raleway"/>
              <a:sym typeface="Raleway"/>
            </a:endParaRPr>
          </a:p>
          <a:p>
            <a:pPr indent="0" lvl="0" marL="0" rtl="0" algn="l">
              <a:spcBef>
                <a:spcPts val="0"/>
              </a:spcBef>
              <a:spcAft>
                <a:spcPts val="0"/>
              </a:spcAft>
              <a:buNone/>
            </a:pPr>
            <a:r>
              <a:rPr lang="en" sz="4214">
                <a:latin typeface="Raleway"/>
                <a:ea typeface="Raleway"/>
                <a:cs typeface="Raleway"/>
                <a:sym typeface="Raleway"/>
              </a:rPr>
              <a:t>The key influence changing the identity of your students comes from setting a standard set of expectations. People will form to your expectations with the proper guidance and reinforcement.</a:t>
            </a:r>
            <a:endParaRPr sz="4214">
              <a:latin typeface="Raleway"/>
              <a:ea typeface="Raleway"/>
              <a:cs typeface="Raleway"/>
              <a:sym typeface="Raleway"/>
            </a:endParaRPr>
          </a:p>
          <a:p>
            <a:pPr indent="0" lvl="0" marL="0" marR="0" rtl="0" algn="l">
              <a:lnSpc>
                <a:spcPct val="115000"/>
              </a:lnSpc>
              <a:spcBef>
                <a:spcPts val="0"/>
              </a:spcBef>
              <a:spcAft>
                <a:spcPts val="0"/>
              </a:spcAft>
              <a:buNone/>
            </a:pPr>
            <a:r>
              <a:t/>
            </a:r>
            <a:endParaRPr b="1" sz="4214">
              <a:solidFill>
                <a:schemeClr val="accent5"/>
              </a:solidFill>
            </a:endParaRPr>
          </a:p>
          <a:p>
            <a:pPr indent="0" lvl="0" marL="0" marR="0" rtl="0" algn="l">
              <a:lnSpc>
                <a:spcPct val="115000"/>
              </a:lnSpc>
              <a:spcBef>
                <a:spcPts val="0"/>
              </a:spcBef>
              <a:spcAft>
                <a:spcPts val="0"/>
              </a:spcAft>
              <a:buNone/>
            </a:pPr>
            <a:r>
              <a:rPr b="1" lang="en" sz="4214">
                <a:solidFill>
                  <a:schemeClr val="accent5"/>
                </a:solidFill>
                <a:latin typeface="Raleway"/>
                <a:ea typeface="Raleway"/>
                <a:cs typeface="Raleway"/>
                <a:sym typeface="Raleway"/>
              </a:rPr>
              <a:t>DISCIPLINE</a:t>
            </a:r>
            <a:endParaRPr b="1" sz="4214">
              <a:solidFill>
                <a:schemeClr val="accent5"/>
              </a:solidFill>
              <a:latin typeface="Raleway"/>
              <a:ea typeface="Raleway"/>
              <a:cs typeface="Raleway"/>
              <a:sym typeface="Raleway"/>
            </a:endParaRPr>
          </a:p>
          <a:p>
            <a:pPr indent="0" lvl="0" marL="0" marR="0" rtl="0" algn="l">
              <a:lnSpc>
                <a:spcPct val="115000"/>
              </a:lnSpc>
              <a:spcBef>
                <a:spcPts val="0"/>
              </a:spcBef>
              <a:spcAft>
                <a:spcPts val="0"/>
              </a:spcAft>
              <a:buNone/>
            </a:pPr>
            <a:r>
              <a:t/>
            </a:r>
            <a:endParaRPr b="1" sz="4214">
              <a:latin typeface="Raleway"/>
              <a:ea typeface="Raleway"/>
              <a:cs typeface="Raleway"/>
              <a:sym typeface="Raleway"/>
            </a:endParaRPr>
          </a:p>
          <a:p>
            <a:pPr indent="-295510" lvl="0" marL="457200" marR="0" rtl="0" algn="l">
              <a:lnSpc>
                <a:spcPct val="115000"/>
              </a:lnSpc>
              <a:spcBef>
                <a:spcPts val="0"/>
              </a:spcBef>
              <a:spcAft>
                <a:spcPts val="0"/>
              </a:spcAft>
              <a:buSzPct val="100000"/>
              <a:buFont typeface="Raleway"/>
              <a:buChar char="●"/>
            </a:pPr>
            <a:r>
              <a:rPr lang="en" sz="4214">
                <a:latin typeface="Raleway"/>
                <a:ea typeface="Raleway"/>
                <a:cs typeface="Raleway"/>
                <a:sym typeface="Raleway"/>
              </a:rPr>
              <a:t>Students will treat you and the session as you allow them to. Set the expectations that the session is very important and that your time is very important. Set the expectation that their time is important, and the money they spent on the session.</a:t>
            </a:r>
            <a:endParaRPr sz="4214">
              <a:latin typeface="Raleway"/>
              <a:ea typeface="Raleway"/>
              <a:cs typeface="Raleway"/>
              <a:sym typeface="Raleway"/>
            </a:endParaRPr>
          </a:p>
          <a:p>
            <a:pPr indent="0" lvl="0" marL="0" marR="0" rtl="0" algn="l">
              <a:lnSpc>
                <a:spcPct val="115000"/>
              </a:lnSpc>
              <a:spcBef>
                <a:spcPts val="0"/>
              </a:spcBef>
              <a:spcAft>
                <a:spcPts val="0"/>
              </a:spcAft>
              <a:buNone/>
            </a:pPr>
            <a:r>
              <a:t/>
            </a:r>
            <a:endParaRPr sz="4214">
              <a:latin typeface="Raleway"/>
              <a:ea typeface="Raleway"/>
              <a:cs typeface="Raleway"/>
              <a:sym typeface="Raleway"/>
            </a:endParaRPr>
          </a:p>
          <a:p>
            <a:pPr indent="-295510" lvl="0" marL="457200" marR="0" rtl="0" algn="l">
              <a:lnSpc>
                <a:spcPct val="115000"/>
              </a:lnSpc>
              <a:spcBef>
                <a:spcPts val="0"/>
              </a:spcBef>
              <a:spcAft>
                <a:spcPts val="0"/>
              </a:spcAft>
              <a:buSzPct val="100000"/>
              <a:buFont typeface="Raleway"/>
              <a:buChar char="●"/>
            </a:pPr>
            <a:r>
              <a:rPr lang="en" sz="4214">
                <a:latin typeface="Raleway"/>
                <a:ea typeface="Raleway"/>
                <a:cs typeface="Raleway"/>
                <a:sym typeface="Raleway"/>
              </a:rPr>
              <a:t>Anyone who is continuously acting up set the expectation that they are a leader and make them your co-captain. If all else fails, remove them from the session to set the tone that the session is very important.</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503200" y="493925"/>
            <a:ext cx="7688700" cy="53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Law of Attention in Movement</a:t>
            </a:r>
            <a:endParaRPr/>
          </a:p>
        </p:txBody>
      </p:sp>
      <p:sp>
        <p:nvSpPr>
          <p:cNvPr id="172" name="Google Shape;172;p28"/>
          <p:cNvSpPr txBox="1"/>
          <p:nvPr>
            <p:ph idx="1" type="body"/>
          </p:nvPr>
        </p:nvSpPr>
        <p:spPr>
          <a:xfrm>
            <a:off x="453325" y="1335175"/>
            <a:ext cx="7688700" cy="3634200"/>
          </a:xfrm>
          <a:prstGeom prst="rect">
            <a:avLst/>
          </a:prstGeom>
        </p:spPr>
        <p:txBody>
          <a:bodyPr anchorCtr="0" anchor="t" bIns="91425" lIns="91425" spcFirstLastPara="1" rIns="91425" wrap="square" tIns="91425">
            <a:normAutofit fontScale="92500"/>
          </a:bodyPr>
          <a:lstStyle/>
          <a:p>
            <a:pPr indent="0" lvl="0" marL="0" marR="0" rtl="0" algn="l">
              <a:lnSpc>
                <a:spcPct val="115000"/>
              </a:lnSpc>
              <a:spcBef>
                <a:spcPts val="0"/>
              </a:spcBef>
              <a:spcAft>
                <a:spcPts val="0"/>
              </a:spcAft>
              <a:buNone/>
            </a:pPr>
            <a:r>
              <a:rPr lang="en" sz="1333">
                <a:latin typeface="Raleway"/>
                <a:ea typeface="Raleway"/>
                <a:cs typeface="Raleway"/>
                <a:sym typeface="Raleway"/>
              </a:rPr>
              <a:t>The human </a:t>
            </a:r>
            <a:r>
              <a:rPr lang="en" sz="1333">
                <a:latin typeface="Raleway"/>
                <a:ea typeface="Raleway"/>
                <a:cs typeface="Raleway"/>
                <a:sym typeface="Raleway"/>
              </a:rPr>
              <a:t>body releases hormones through neurotransmitters in response to certain stimulus, allowing people to experience an </a:t>
            </a:r>
            <a:r>
              <a:rPr lang="en" sz="1333">
                <a:latin typeface="Raleway"/>
                <a:ea typeface="Raleway"/>
                <a:cs typeface="Raleway"/>
                <a:sym typeface="Raleway"/>
              </a:rPr>
              <a:t>array</a:t>
            </a:r>
            <a:r>
              <a:rPr lang="en" sz="1333">
                <a:latin typeface="Raleway"/>
                <a:ea typeface="Raleway"/>
                <a:cs typeface="Raleway"/>
                <a:sym typeface="Raleway"/>
              </a:rPr>
              <a:t> of emotions; It is important to understand how release of hormones are triggered and how we can maximize the physical and mental benefits benefits provided.</a:t>
            </a:r>
            <a:endParaRPr sz="1333">
              <a:latin typeface="Raleway"/>
              <a:ea typeface="Raleway"/>
              <a:cs typeface="Raleway"/>
              <a:sym typeface="Raleway"/>
            </a:endParaRPr>
          </a:p>
          <a:p>
            <a:pPr indent="0" lvl="0" marL="0" marR="0" rtl="0" algn="l">
              <a:lnSpc>
                <a:spcPct val="115000"/>
              </a:lnSpc>
              <a:spcBef>
                <a:spcPts val="1200"/>
              </a:spcBef>
              <a:spcAft>
                <a:spcPts val="0"/>
              </a:spcAft>
              <a:buNone/>
            </a:pPr>
            <a:r>
              <a:rPr b="1" lang="en" sz="1333" u="sng">
                <a:latin typeface="Raleway"/>
                <a:ea typeface="Raleway"/>
                <a:cs typeface="Raleway"/>
                <a:sym typeface="Raleway"/>
              </a:rPr>
              <a:t>Endorphins</a:t>
            </a:r>
            <a:r>
              <a:rPr lang="en" sz="1333">
                <a:latin typeface="Raleway"/>
                <a:ea typeface="Raleway"/>
                <a:cs typeface="Raleway"/>
                <a:sym typeface="Raleway"/>
              </a:rPr>
              <a:t> - Set a challenge and have them overcome it to release endorphins</a:t>
            </a:r>
            <a:endParaRPr sz="1333">
              <a:latin typeface="Raleway"/>
              <a:ea typeface="Raleway"/>
              <a:cs typeface="Raleway"/>
              <a:sym typeface="Raleway"/>
            </a:endParaRPr>
          </a:p>
          <a:p>
            <a:pPr indent="0" lvl="0" marL="0" marR="0" rtl="0" algn="l">
              <a:lnSpc>
                <a:spcPct val="115000"/>
              </a:lnSpc>
              <a:spcBef>
                <a:spcPts val="1200"/>
              </a:spcBef>
              <a:spcAft>
                <a:spcPts val="0"/>
              </a:spcAft>
              <a:buNone/>
            </a:pPr>
            <a:r>
              <a:rPr b="1" lang="en" sz="1333" u="sng">
                <a:latin typeface="Raleway"/>
                <a:ea typeface="Raleway"/>
                <a:cs typeface="Raleway"/>
                <a:sym typeface="Raleway"/>
              </a:rPr>
              <a:t>Oxytocin</a:t>
            </a:r>
            <a:r>
              <a:rPr lang="en" sz="1333">
                <a:latin typeface="Raleway"/>
                <a:ea typeface="Raleway"/>
                <a:cs typeface="Raleway"/>
                <a:sym typeface="Raleway"/>
              </a:rPr>
              <a:t> - Learning the name, giving high fives and hugs and giving them respect releases oxytocin.</a:t>
            </a:r>
            <a:endParaRPr sz="1333">
              <a:latin typeface="Raleway"/>
              <a:ea typeface="Raleway"/>
              <a:cs typeface="Raleway"/>
              <a:sym typeface="Raleway"/>
            </a:endParaRPr>
          </a:p>
          <a:p>
            <a:pPr indent="0" lvl="0" marL="0" marR="0" rtl="0" algn="l">
              <a:lnSpc>
                <a:spcPct val="115000"/>
              </a:lnSpc>
              <a:spcBef>
                <a:spcPts val="1200"/>
              </a:spcBef>
              <a:spcAft>
                <a:spcPts val="0"/>
              </a:spcAft>
              <a:buNone/>
            </a:pPr>
            <a:r>
              <a:rPr b="1" lang="en" sz="1333" u="sng">
                <a:latin typeface="Raleway"/>
                <a:ea typeface="Raleway"/>
                <a:cs typeface="Raleway"/>
                <a:sym typeface="Raleway"/>
              </a:rPr>
              <a:t>Dopamine</a:t>
            </a:r>
            <a:r>
              <a:rPr lang="en" sz="1333">
                <a:latin typeface="Raleway"/>
                <a:ea typeface="Raleway"/>
                <a:cs typeface="Raleway"/>
                <a:sym typeface="Raleway"/>
              </a:rPr>
              <a:t> - Celebrating and being funny and passionate releases dopamine in the brain. Dopamine is the neural regulator of the brain and gets released with exercise.</a:t>
            </a:r>
            <a:endParaRPr sz="1333">
              <a:latin typeface="Raleway"/>
              <a:ea typeface="Raleway"/>
              <a:cs typeface="Raleway"/>
              <a:sym typeface="Raleway"/>
            </a:endParaRPr>
          </a:p>
          <a:p>
            <a:pPr indent="0" lvl="0" marL="0" marR="0" rtl="0" algn="l">
              <a:lnSpc>
                <a:spcPct val="115000"/>
              </a:lnSpc>
              <a:spcBef>
                <a:spcPts val="1200"/>
              </a:spcBef>
              <a:spcAft>
                <a:spcPts val="0"/>
              </a:spcAft>
              <a:buNone/>
            </a:pPr>
            <a:r>
              <a:rPr b="1" lang="en" sz="1333" u="sng">
                <a:latin typeface="Raleway"/>
                <a:ea typeface="Raleway"/>
                <a:cs typeface="Raleway"/>
                <a:sym typeface="Raleway"/>
              </a:rPr>
              <a:t>Norepinephrine and Adrenaline</a:t>
            </a:r>
            <a:r>
              <a:rPr lang="en" sz="1333">
                <a:latin typeface="Raleway"/>
                <a:ea typeface="Raleway"/>
                <a:cs typeface="Raleway"/>
                <a:sym typeface="Raleway"/>
              </a:rPr>
              <a:t> - Keeping the sessions intense with time-based point scores and challenges helps to release adrenaline, causing students to be more alert, excited about the session, and attentive</a:t>
            </a:r>
            <a:endParaRPr sz="1333">
              <a:latin typeface="Raleway"/>
              <a:ea typeface="Raleway"/>
              <a:cs typeface="Raleway"/>
              <a:sym typeface="Raleway"/>
            </a:endParaRPr>
          </a:p>
          <a:p>
            <a:pPr indent="0" lvl="0" marL="0" marR="0" rtl="0" algn="l">
              <a:lnSpc>
                <a:spcPct val="115000"/>
              </a:lnSpc>
              <a:spcBef>
                <a:spcPts val="1200"/>
              </a:spcBef>
              <a:spcAft>
                <a:spcPts val="1200"/>
              </a:spcAft>
              <a:buNone/>
            </a:pPr>
            <a:r>
              <a:rPr b="1" lang="en" sz="1333" u="sng">
                <a:latin typeface="Raleway"/>
                <a:ea typeface="Raleway"/>
                <a:cs typeface="Raleway"/>
                <a:sym typeface="Raleway"/>
              </a:rPr>
              <a:t>Serotonin</a:t>
            </a:r>
            <a:r>
              <a:rPr lang="en" sz="1333">
                <a:latin typeface="Raleway"/>
                <a:ea typeface="Raleway"/>
                <a:cs typeface="Raleway"/>
                <a:sym typeface="Raleway"/>
              </a:rPr>
              <a:t> - Released through movement, it is especially important to have our campersmoving at all time.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9"/>
          <p:cNvSpPr txBox="1"/>
          <p:nvPr>
            <p:ph type="title"/>
          </p:nvPr>
        </p:nvSpPr>
        <p:spPr>
          <a:xfrm>
            <a:off x="423950" y="559500"/>
            <a:ext cx="7688700" cy="53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Law of Frequency</a:t>
            </a:r>
            <a:endParaRPr/>
          </a:p>
        </p:txBody>
      </p:sp>
      <p:sp>
        <p:nvSpPr>
          <p:cNvPr id="178" name="Google Shape;178;p29"/>
          <p:cNvSpPr txBox="1"/>
          <p:nvPr>
            <p:ph idx="1" type="body"/>
          </p:nvPr>
        </p:nvSpPr>
        <p:spPr>
          <a:xfrm>
            <a:off x="729450" y="1418450"/>
            <a:ext cx="7688700" cy="358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latin typeface="Raleway"/>
                <a:ea typeface="Raleway"/>
                <a:cs typeface="Raleway"/>
                <a:sym typeface="Raleway"/>
              </a:rPr>
              <a:t>All people who are </a:t>
            </a:r>
            <a:r>
              <a:rPr lang="en" sz="1350">
                <a:latin typeface="Raleway"/>
                <a:ea typeface="Raleway"/>
                <a:cs typeface="Raleway"/>
                <a:sym typeface="Raleway"/>
              </a:rPr>
              <a:t>successful</a:t>
            </a:r>
            <a:r>
              <a:rPr lang="en" sz="1350">
                <a:latin typeface="Raleway"/>
                <a:ea typeface="Raleway"/>
                <a:cs typeface="Raleway"/>
                <a:sym typeface="Raleway"/>
              </a:rPr>
              <a:t> in the respective </a:t>
            </a:r>
            <a:r>
              <a:rPr lang="en" sz="1350">
                <a:latin typeface="Raleway"/>
                <a:ea typeface="Raleway"/>
                <a:cs typeface="Raleway"/>
                <a:sym typeface="Raleway"/>
              </a:rPr>
              <a:t>field have practiced and trained the foundational skills required to be successful numerous times correctly. </a:t>
            </a:r>
            <a:endParaRPr sz="1350">
              <a:latin typeface="Raleway"/>
              <a:ea typeface="Raleway"/>
              <a:cs typeface="Raleway"/>
              <a:sym typeface="Raleway"/>
            </a:endParaRPr>
          </a:p>
          <a:p>
            <a:pPr indent="0" lvl="0" marL="0" rtl="0" algn="l">
              <a:spcBef>
                <a:spcPts val="1000"/>
              </a:spcBef>
              <a:spcAft>
                <a:spcPts val="0"/>
              </a:spcAft>
              <a:buNone/>
            </a:pPr>
            <a:r>
              <a:rPr lang="en" sz="1350">
                <a:latin typeface="Raleway"/>
                <a:ea typeface="Raleway"/>
                <a:cs typeface="Raleway"/>
                <a:sym typeface="Raleway"/>
              </a:rPr>
              <a:t>The successful completion of foundational skills, and amount of repetitions the skill is repeated correctly, determines their ability to execute the skill at a high level. </a:t>
            </a:r>
            <a:endParaRPr sz="1350">
              <a:latin typeface="Raleway"/>
              <a:ea typeface="Raleway"/>
              <a:cs typeface="Raleway"/>
              <a:sym typeface="Raleway"/>
            </a:endParaRPr>
          </a:p>
          <a:p>
            <a:pPr indent="-314325" lvl="0" marL="457200" rtl="0" algn="l">
              <a:spcBef>
                <a:spcPts val="1000"/>
              </a:spcBef>
              <a:spcAft>
                <a:spcPts val="0"/>
              </a:spcAft>
              <a:buSzPts val="1350"/>
              <a:buFont typeface="Raleway"/>
              <a:buChar char="●"/>
            </a:pPr>
            <a:r>
              <a:rPr lang="en" sz="1350">
                <a:latin typeface="Raleway"/>
                <a:ea typeface="Raleway"/>
                <a:cs typeface="Raleway"/>
                <a:sym typeface="Raleway"/>
              </a:rPr>
              <a:t>To be considered to be a master of a skill you must complete 9,000 hours of training</a:t>
            </a:r>
            <a:endParaRPr sz="1350">
              <a:latin typeface="Raleway"/>
              <a:ea typeface="Raleway"/>
              <a:cs typeface="Raleway"/>
              <a:sym typeface="Raleway"/>
            </a:endParaRPr>
          </a:p>
          <a:p>
            <a:pPr indent="0" lvl="0" marL="0" rtl="0" algn="l">
              <a:spcBef>
                <a:spcPts val="1000"/>
              </a:spcBef>
              <a:spcAft>
                <a:spcPts val="0"/>
              </a:spcAft>
              <a:buNone/>
            </a:pPr>
            <a:r>
              <a:rPr lang="en" sz="1350">
                <a:latin typeface="Raleway"/>
                <a:ea typeface="Raleway"/>
                <a:cs typeface="Raleway"/>
                <a:sym typeface="Raleway"/>
              </a:rPr>
              <a:t>Our goals is to provide campers with this knowledge, and provide them with the proper demonstration of the skill, and correct and deficiencies they may have while executing the skill</a:t>
            </a:r>
            <a:endParaRPr sz="1350">
              <a:latin typeface="Raleway"/>
              <a:ea typeface="Raleway"/>
              <a:cs typeface="Raleway"/>
              <a:sym typeface="Raleway"/>
            </a:endParaRPr>
          </a:p>
          <a:p>
            <a:pPr indent="0" lvl="0" marL="0" rtl="0" algn="l">
              <a:spcBef>
                <a:spcPts val="1000"/>
              </a:spcBef>
              <a:spcAft>
                <a:spcPts val="0"/>
              </a:spcAft>
              <a:buNone/>
            </a:pPr>
            <a:r>
              <a:t/>
            </a:r>
            <a:endParaRPr b="1">
              <a:latin typeface="Raleway"/>
              <a:ea typeface="Raleway"/>
              <a:cs typeface="Raleway"/>
              <a:sym typeface="Raleway"/>
            </a:endParaRPr>
          </a:p>
          <a:p>
            <a:pPr indent="0" lvl="0" marL="0" rtl="0" algn="l">
              <a:spcBef>
                <a:spcPts val="1600"/>
              </a:spcBef>
              <a:spcAft>
                <a:spcPts val="1600"/>
              </a:spcAft>
              <a:buNone/>
            </a:pPr>
            <a:r>
              <a:t/>
            </a:r>
            <a:endParaRPr b="1">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txBox="1"/>
          <p:nvPr>
            <p:ph type="title"/>
          </p:nvPr>
        </p:nvSpPr>
        <p:spPr>
          <a:xfrm>
            <a:off x="504475" y="430325"/>
            <a:ext cx="7688700" cy="53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Energy Transfer</a:t>
            </a:r>
            <a:endParaRPr/>
          </a:p>
        </p:txBody>
      </p:sp>
      <p:sp>
        <p:nvSpPr>
          <p:cNvPr id="184" name="Google Shape;184;p30"/>
          <p:cNvSpPr txBox="1"/>
          <p:nvPr>
            <p:ph idx="1" type="body"/>
          </p:nvPr>
        </p:nvSpPr>
        <p:spPr>
          <a:xfrm>
            <a:off x="497700" y="1469500"/>
            <a:ext cx="8148600" cy="3421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333">
                <a:latin typeface="Raleway"/>
                <a:ea typeface="Raleway"/>
                <a:cs typeface="Raleway"/>
                <a:sym typeface="Raleway"/>
              </a:rPr>
              <a:t>The energy and passion </a:t>
            </a:r>
            <a:r>
              <a:rPr lang="en" sz="1333">
                <a:latin typeface="Raleway"/>
                <a:ea typeface="Raleway"/>
                <a:cs typeface="Raleway"/>
                <a:sym typeface="Raleway"/>
              </a:rPr>
              <a:t>transmitted</a:t>
            </a:r>
            <a:r>
              <a:rPr lang="en" sz="1333">
                <a:latin typeface="Raleway"/>
                <a:ea typeface="Raleway"/>
                <a:cs typeface="Raleway"/>
                <a:sym typeface="Raleway"/>
              </a:rPr>
              <a:t> through vocal tone, body language and your excitement will transfer to your students.</a:t>
            </a:r>
            <a:endParaRPr sz="1333">
              <a:latin typeface="Raleway"/>
              <a:ea typeface="Raleway"/>
              <a:cs typeface="Raleway"/>
              <a:sym typeface="Raleway"/>
            </a:endParaRPr>
          </a:p>
          <a:p>
            <a:pPr indent="-313295" lvl="0" marL="457200" rtl="0" algn="l">
              <a:spcBef>
                <a:spcPts val="1600"/>
              </a:spcBef>
              <a:spcAft>
                <a:spcPts val="0"/>
              </a:spcAft>
              <a:buSzPts val="1334"/>
              <a:buFont typeface="Raleway"/>
              <a:buChar char="●"/>
            </a:pPr>
            <a:r>
              <a:rPr lang="en" sz="1333">
                <a:latin typeface="Raleway"/>
                <a:ea typeface="Raleway"/>
                <a:cs typeface="Raleway"/>
                <a:sym typeface="Raleway"/>
              </a:rPr>
              <a:t>As socially influential human beings, we reflect the energy and the passion of others</a:t>
            </a:r>
            <a:endParaRPr sz="1333">
              <a:latin typeface="Raleway"/>
              <a:ea typeface="Raleway"/>
              <a:cs typeface="Raleway"/>
              <a:sym typeface="Raleway"/>
            </a:endParaRPr>
          </a:p>
          <a:p>
            <a:pPr indent="-313295" lvl="1" marL="914400" rtl="0" algn="l">
              <a:spcBef>
                <a:spcPts val="0"/>
              </a:spcBef>
              <a:spcAft>
                <a:spcPts val="0"/>
              </a:spcAft>
              <a:buSzPts val="1334"/>
              <a:buFont typeface="Raleway"/>
              <a:buChar char="○"/>
            </a:pPr>
            <a:r>
              <a:rPr lang="en" sz="1333">
                <a:latin typeface="Raleway"/>
                <a:ea typeface="Raleway"/>
                <a:cs typeface="Raleway"/>
                <a:sym typeface="Raleway"/>
              </a:rPr>
              <a:t>As a coach and leader, you can transfer that energy into the session.</a:t>
            </a:r>
            <a:endParaRPr sz="1333">
              <a:latin typeface="Raleway"/>
              <a:ea typeface="Raleway"/>
              <a:cs typeface="Raleway"/>
              <a:sym typeface="Raleway"/>
            </a:endParaRPr>
          </a:p>
          <a:p>
            <a:pPr indent="0" lvl="0" marL="0" rtl="0" algn="l">
              <a:spcBef>
                <a:spcPts val="0"/>
              </a:spcBef>
              <a:spcAft>
                <a:spcPts val="0"/>
              </a:spcAft>
              <a:buNone/>
            </a:pPr>
            <a:r>
              <a:t/>
            </a:r>
            <a:endParaRPr sz="1333">
              <a:latin typeface="Raleway"/>
              <a:ea typeface="Raleway"/>
              <a:cs typeface="Raleway"/>
              <a:sym typeface="Raleway"/>
            </a:endParaRPr>
          </a:p>
          <a:p>
            <a:pPr indent="0" lvl="0" marL="0" rtl="0" algn="l">
              <a:spcBef>
                <a:spcPts val="0"/>
              </a:spcBef>
              <a:spcAft>
                <a:spcPts val="0"/>
              </a:spcAft>
              <a:buNone/>
            </a:pPr>
            <a:r>
              <a:rPr b="1" lang="en" sz="1333">
                <a:solidFill>
                  <a:schemeClr val="accent5"/>
                </a:solidFill>
                <a:latin typeface="Raleway"/>
                <a:ea typeface="Raleway"/>
                <a:cs typeface="Raleway"/>
                <a:sym typeface="Raleway"/>
              </a:rPr>
              <a:t>Use of fun and comedy</a:t>
            </a:r>
            <a:endParaRPr b="1" sz="1333">
              <a:solidFill>
                <a:schemeClr val="accent5"/>
              </a:solidFill>
              <a:latin typeface="Raleway"/>
              <a:ea typeface="Raleway"/>
              <a:cs typeface="Raleway"/>
              <a:sym typeface="Raleway"/>
            </a:endParaRPr>
          </a:p>
          <a:p>
            <a:pPr indent="-313295" lvl="0" marL="457200" rtl="0" algn="l">
              <a:spcBef>
                <a:spcPts val="1600"/>
              </a:spcBef>
              <a:spcAft>
                <a:spcPts val="0"/>
              </a:spcAft>
              <a:buSzPts val="1334"/>
              <a:buFont typeface="Raleway"/>
              <a:buChar char="●"/>
            </a:pPr>
            <a:r>
              <a:rPr lang="en" sz="1333">
                <a:latin typeface="Raleway"/>
                <a:ea typeface="Raleway"/>
                <a:cs typeface="Raleway"/>
                <a:sym typeface="Raleway"/>
              </a:rPr>
              <a:t>Ensure to keep the session light, crack jokes and be a bit silly. Campers thrive in an environment they feel comfortable joking around and being themselves without fear of judgement. Laughter is the best way to unite a group of people</a:t>
            </a:r>
            <a:endParaRPr sz="1333">
              <a:latin typeface="Raleway"/>
              <a:ea typeface="Raleway"/>
              <a:cs typeface="Raleway"/>
              <a:sym typeface="Raleway"/>
            </a:endParaRPr>
          </a:p>
          <a:p>
            <a:pPr indent="-313295" lvl="0" marL="457200" rtl="0" algn="l">
              <a:spcBef>
                <a:spcPts val="1000"/>
              </a:spcBef>
              <a:spcAft>
                <a:spcPts val="0"/>
              </a:spcAft>
              <a:buSzPts val="1334"/>
              <a:buFont typeface="Raleway"/>
              <a:buChar char="●"/>
            </a:pPr>
            <a:r>
              <a:rPr lang="en" sz="1333">
                <a:latin typeface="Raleway"/>
                <a:ea typeface="Raleway"/>
                <a:cs typeface="Raleway"/>
                <a:sym typeface="Raleway"/>
              </a:rPr>
              <a:t>You also keep the positive chemicals flowing through the release when they laugh. Comedy is a bonding tool socially, and oxytocin (the bonding positive neurotransmitter)is released when you make a child laugh.</a:t>
            </a:r>
            <a:endParaRPr sz="1333"/>
          </a:p>
          <a:p>
            <a:pPr indent="0" lvl="0" marL="0" rtl="0" algn="l">
              <a:spcBef>
                <a:spcPts val="10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1"/>
          <p:cNvSpPr txBox="1"/>
          <p:nvPr>
            <p:ph type="title"/>
          </p:nvPr>
        </p:nvSpPr>
        <p:spPr>
          <a:xfrm>
            <a:off x="387900" y="1152450"/>
            <a:ext cx="8368200" cy="153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t>Practical Programming</a:t>
            </a:r>
            <a:endParaRPr sz="5000"/>
          </a:p>
        </p:txBody>
      </p:sp>
      <p:sp>
        <p:nvSpPr>
          <p:cNvPr id="190" name="Google Shape;190;p3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Module 3.2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300"/>
              <a:t>Mission of TAC Sports Group Coaches</a:t>
            </a:r>
            <a:endParaRPr sz="3300"/>
          </a:p>
        </p:txBody>
      </p:sp>
      <p:sp>
        <p:nvSpPr>
          <p:cNvPr id="72" name="Google Shape;72;p14"/>
          <p:cNvSpPr txBox="1"/>
          <p:nvPr>
            <p:ph idx="1" type="body"/>
          </p:nvPr>
        </p:nvSpPr>
        <p:spPr>
          <a:xfrm>
            <a:off x="387900" y="1489824"/>
            <a:ext cx="8368200" cy="30789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000">
                <a:latin typeface="Roboto Slab"/>
                <a:ea typeface="Roboto Slab"/>
                <a:cs typeface="Roboto Slab"/>
                <a:sym typeface="Roboto Slab"/>
              </a:rPr>
              <a:t>The</a:t>
            </a:r>
            <a:r>
              <a:rPr lang="en" sz="2000">
                <a:latin typeface="Roboto Slab"/>
                <a:ea typeface="Roboto Slab"/>
                <a:cs typeface="Roboto Slab"/>
                <a:sym typeface="Roboto Slab"/>
              </a:rPr>
              <a:t> mission of all TAC Sports Group Coaches is building and developing the confidence and skills of the next generation, helping it to be more equipped to thrive in the world, through active participation and education</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5-Star Development Map</a:t>
            </a:r>
            <a:endParaRPr/>
          </a:p>
        </p:txBody>
      </p:sp>
      <p:sp>
        <p:nvSpPr>
          <p:cNvPr id="196" name="Google Shape;196;p32"/>
          <p:cNvSpPr txBox="1"/>
          <p:nvPr>
            <p:ph idx="1" type="body"/>
          </p:nvPr>
        </p:nvSpPr>
        <p:spPr>
          <a:xfrm>
            <a:off x="387900" y="132147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Our 5-Star Development System helps teach campers 50 skills mastered by </a:t>
            </a:r>
            <a:r>
              <a:rPr lang="en" sz="1700"/>
              <a:t>successful</a:t>
            </a:r>
            <a:r>
              <a:rPr lang="en" sz="1700"/>
              <a:t> athletes. </a:t>
            </a:r>
            <a:r>
              <a:rPr b="1" lang="en" sz="1700">
                <a:solidFill>
                  <a:schemeClr val="accent5"/>
                </a:solidFill>
              </a:rPr>
              <a:t>Each camper will go home with a 5-Star Development Map noting which skills were worked on during the week of camp</a:t>
            </a:r>
            <a:endParaRPr b="1" sz="1700">
              <a:solidFill>
                <a:schemeClr val="accent5"/>
              </a:solidFill>
            </a:endParaRPr>
          </a:p>
          <a:p>
            <a:pPr indent="-317500" lvl="0" marL="457200" rtl="0" algn="l">
              <a:spcBef>
                <a:spcPts val="1600"/>
              </a:spcBef>
              <a:spcAft>
                <a:spcPts val="0"/>
              </a:spcAft>
              <a:buSzPts val="1400"/>
              <a:buChar char="●"/>
            </a:pPr>
            <a:r>
              <a:rPr lang="en" sz="1400"/>
              <a:t>While teaching campers skills on the 5-Star Development Map, quality of </a:t>
            </a:r>
            <a:r>
              <a:rPr lang="en" sz="1400"/>
              <a:t>repetition</a:t>
            </a:r>
            <a:r>
              <a:rPr lang="en" sz="1400"/>
              <a:t> is the primary focus. </a:t>
            </a:r>
            <a:endParaRPr sz="1400"/>
          </a:p>
          <a:p>
            <a:pPr indent="-317500" lvl="0" marL="457200" rtl="0" algn="l">
              <a:spcBef>
                <a:spcPts val="1000"/>
              </a:spcBef>
              <a:spcAft>
                <a:spcPts val="0"/>
              </a:spcAft>
              <a:buSzPts val="1400"/>
              <a:buChar char="●"/>
            </a:pPr>
            <a:r>
              <a:rPr lang="en" sz="1400"/>
              <a:t>Campers are challenged to perform skills with a high level of accuracy, at a faster speed, and with an increase of pressure</a:t>
            </a:r>
            <a:endParaRPr sz="1400"/>
          </a:p>
          <a:p>
            <a:pPr indent="-317500" lvl="0" marL="457200" rtl="0" algn="l">
              <a:spcBef>
                <a:spcPts val="1000"/>
              </a:spcBef>
              <a:spcAft>
                <a:spcPts val="0"/>
              </a:spcAft>
              <a:buSzPts val="1400"/>
              <a:buChar char="●"/>
            </a:pPr>
            <a:r>
              <a:rPr lang="en" sz="1400"/>
              <a:t>Throughout the camp, campers are encouraged to count the number of quality of </a:t>
            </a:r>
            <a:r>
              <a:rPr lang="en" sz="1400"/>
              <a:t>repetitions</a:t>
            </a:r>
            <a:endParaRPr sz="1400"/>
          </a:p>
          <a:p>
            <a:pPr indent="-317500" lvl="0" marL="457200" rtl="0" algn="l">
              <a:spcBef>
                <a:spcPts val="1000"/>
              </a:spcBef>
              <a:spcAft>
                <a:spcPts val="0"/>
              </a:spcAft>
              <a:buSzPts val="1400"/>
              <a:buChar char="●"/>
            </a:pPr>
            <a:r>
              <a:rPr lang="en" sz="1400"/>
              <a:t>Quantifying campers development helps campers understand how they can develop their skills to the best of their ability.</a:t>
            </a:r>
            <a:endParaRPr sz="1400"/>
          </a:p>
          <a:p>
            <a:pPr indent="-317500" lvl="0" marL="457200" rtl="0" algn="l">
              <a:spcBef>
                <a:spcPts val="1000"/>
              </a:spcBef>
              <a:spcAft>
                <a:spcPts val="0"/>
              </a:spcAft>
              <a:buSzPts val="1400"/>
              <a:buChar char="●"/>
            </a:pPr>
            <a:r>
              <a:rPr lang="en" sz="1400"/>
              <a:t>5-Star Development Maps should be referenced each day of camp</a:t>
            </a:r>
            <a:endParaRPr sz="1400"/>
          </a:p>
          <a:p>
            <a:pPr indent="0" lvl="0" marL="0" rtl="0" algn="l">
              <a:spcBef>
                <a:spcPts val="10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5-Star Development Map - Master Coaches </a:t>
            </a:r>
            <a:endParaRPr/>
          </a:p>
        </p:txBody>
      </p:sp>
      <p:sp>
        <p:nvSpPr>
          <p:cNvPr id="202" name="Google Shape;202;p3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Master Coaches present the 5-Star Development Map in a manner which creates excitement within campers and </a:t>
            </a:r>
            <a:r>
              <a:rPr lang="en" sz="1600"/>
              <a:t>educates campers on the necessary skills to be successful in their sport.</a:t>
            </a:r>
            <a:endParaRPr sz="1600"/>
          </a:p>
          <a:p>
            <a:pPr indent="-311150" lvl="0" marL="457200" rtl="0" algn="l">
              <a:spcBef>
                <a:spcPts val="1600"/>
              </a:spcBef>
              <a:spcAft>
                <a:spcPts val="0"/>
              </a:spcAft>
              <a:buSzPts val="1300"/>
              <a:buChar char="●"/>
            </a:pPr>
            <a:r>
              <a:rPr lang="en" sz="1300"/>
              <a:t>Highlighting a superstar athlete that excels at the skill will help campers visualize the skill being executed following the criteria of our performance indicators. </a:t>
            </a:r>
            <a:endParaRPr sz="1300"/>
          </a:p>
          <a:p>
            <a:pPr indent="-311150" lvl="1" marL="914400" rtl="0" algn="l">
              <a:spcBef>
                <a:spcPts val="1000"/>
              </a:spcBef>
              <a:spcAft>
                <a:spcPts val="0"/>
              </a:spcAft>
              <a:buSzPts val="1300"/>
              <a:buChar char="○"/>
            </a:pPr>
            <a:r>
              <a:rPr lang="en" sz="1300"/>
              <a:t>Campers can then model their actions after the referenced player</a:t>
            </a:r>
            <a:endParaRPr sz="1300"/>
          </a:p>
          <a:p>
            <a:pPr indent="-311150" lvl="0" marL="457200" rtl="0" algn="l">
              <a:spcBef>
                <a:spcPts val="1000"/>
              </a:spcBef>
              <a:spcAft>
                <a:spcPts val="0"/>
              </a:spcAft>
              <a:buSzPts val="1300"/>
              <a:buChar char="●"/>
            </a:pPr>
            <a:r>
              <a:rPr lang="en" sz="1300"/>
              <a:t>Coaches should celebrate the successful execution of a skill no matter how simple the skill seems. </a:t>
            </a:r>
            <a:endParaRPr sz="1300"/>
          </a:p>
          <a:p>
            <a:pPr indent="-311150" lvl="1" marL="914400" rtl="0" algn="l">
              <a:spcBef>
                <a:spcPts val="1000"/>
              </a:spcBef>
              <a:spcAft>
                <a:spcPts val="0"/>
              </a:spcAft>
              <a:buSzPts val="1300"/>
              <a:buChar char="○"/>
            </a:pPr>
            <a:r>
              <a:rPr lang="en" sz="1300"/>
              <a:t>Positive reinforcement and constant encouragement will create a positive connection between, coaches and campers, and the camper and the skill they are practicing</a:t>
            </a:r>
            <a:endParaRPr sz="1300"/>
          </a:p>
          <a:p>
            <a:pPr indent="0" lvl="0" marL="0" rtl="0" algn="l">
              <a:spcBef>
                <a:spcPts val="10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4"/>
          <p:cNvSpPr txBox="1"/>
          <p:nvPr>
            <p:ph type="title"/>
          </p:nvPr>
        </p:nvSpPr>
        <p:spPr>
          <a:xfrm>
            <a:off x="444000" y="26475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5-Star Development Map - Skill Progression</a:t>
            </a:r>
            <a:endParaRPr/>
          </a:p>
        </p:txBody>
      </p:sp>
      <p:pic>
        <p:nvPicPr>
          <p:cNvPr id="208" name="Google Shape;208;p34"/>
          <p:cNvPicPr preferRelativeResize="0"/>
          <p:nvPr/>
        </p:nvPicPr>
        <p:blipFill rotWithShape="1">
          <a:blip r:embed="rId3">
            <a:alphaModFix/>
          </a:blip>
          <a:srcRect b="0" l="0" r="0" t="1681"/>
          <a:stretch/>
        </p:blipFill>
        <p:spPr>
          <a:xfrm>
            <a:off x="144750" y="1075550"/>
            <a:ext cx="5299351" cy="4001550"/>
          </a:xfrm>
          <a:prstGeom prst="rect">
            <a:avLst/>
          </a:prstGeom>
          <a:noFill/>
          <a:ln>
            <a:noFill/>
          </a:ln>
        </p:spPr>
      </p:pic>
      <p:cxnSp>
        <p:nvCxnSpPr>
          <p:cNvPr id="209" name="Google Shape;209;p34"/>
          <p:cNvCxnSpPr>
            <a:stCxn id="210" idx="1"/>
          </p:cNvCxnSpPr>
          <p:nvPr/>
        </p:nvCxnSpPr>
        <p:spPr>
          <a:xfrm rot="10800000">
            <a:off x="2424775" y="2596675"/>
            <a:ext cx="3653400" cy="579900"/>
          </a:xfrm>
          <a:prstGeom prst="straightConnector1">
            <a:avLst/>
          </a:prstGeom>
          <a:noFill/>
          <a:ln cap="flat" cmpd="sng" w="38100">
            <a:solidFill>
              <a:schemeClr val="accent5"/>
            </a:solidFill>
            <a:prstDash val="solid"/>
            <a:round/>
            <a:headEnd len="med" w="med" type="none"/>
            <a:tailEnd len="med" w="med" type="triangle"/>
          </a:ln>
        </p:spPr>
      </p:cxnSp>
      <p:cxnSp>
        <p:nvCxnSpPr>
          <p:cNvPr id="211" name="Google Shape;211;p34"/>
          <p:cNvCxnSpPr>
            <a:stCxn id="212" idx="1"/>
          </p:cNvCxnSpPr>
          <p:nvPr/>
        </p:nvCxnSpPr>
        <p:spPr>
          <a:xfrm rot="10800000">
            <a:off x="2343700" y="4442325"/>
            <a:ext cx="3762300" cy="204600"/>
          </a:xfrm>
          <a:prstGeom prst="straightConnector1">
            <a:avLst/>
          </a:prstGeom>
          <a:noFill/>
          <a:ln cap="flat" cmpd="sng" w="38100">
            <a:solidFill>
              <a:schemeClr val="accent5"/>
            </a:solidFill>
            <a:prstDash val="solid"/>
            <a:round/>
            <a:headEnd len="med" w="med" type="none"/>
            <a:tailEnd len="med" w="med" type="triangle"/>
          </a:ln>
        </p:spPr>
      </p:cxnSp>
      <p:cxnSp>
        <p:nvCxnSpPr>
          <p:cNvPr id="213" name="Google Shape;213;p34"/>
          <p:cNvCxnSpPr>
            <a:stCxn id="214" idx="1"/>
          </p:cNvCxnSpPr>
          <p:nvPr/>
        </p:nvCxnSpPr>
        <p:spPr>
          <a:xfrm rot="10800000">
            <a:off x="2381200" y="3519350"/>
            <a:ext cx="3724800" cy="392400"/>
          </a:xfrm>
          <a:prstGeom prst="straightConnector1">
            <a:avLst/>
          </a:prstGeom>
          <a:noFill/>
          <a:ln cap="flat" cmpd="sng" w="38100">
            <a:solidFill>
              <a:schemeClr val="accent5"/>
            </a:solidFill>
            <a:prstDash val="solid"/>
            <a:round/>
            <a:headEnd len="med" w="med" type="none"/>
            <a:tailEnd len="med" w="med" type="triangle"/>
          </a:ln>
        </p:spPr>
      </p:cxnSp>
      <p:sp>
        <p:nvSpPr>
          <p:cNvPr id="210" name="Google Shape;210;p34"/>
          <p:cNvSpPr/>
          <p:nvPr/>
        </p:nvSpPr>
        <p:spPr>
          <a:xfrm>
            <a:off x="6078175" y="2896075"/>
            <a:ext cx="2200800" cy="561000"/>
          </a:xfrm>
          <a:prstGeom prst="roundRect">
            <a:avLst>
              <a:gd fmla="val 16667" name="adj"/>
            </a:avLst>
          </a:prstGeom>
          <a:solidFill>
            <a:schemeClr val="accent5"/>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chemeClr val="lt1"/>
                </a:solidFill>
              </a:rPr>
              <a:t>Skills at the top of the Map are basic movements to build more difficult skills from.</a:t>
            </a:r>
            <a:endParaRPr/>
          </a:p>
        </p:txBody>
      </p:sp>
      <p:sp>
        <p:nvSpPr>
          <p:cNvPr id="214" name="Google Shape;214;p34"/>
          <p:cNvSpPr/>
          <p:nvPr/>
        </p:nvSpPr>
        <p:spPr>
          <a:xfrm>
            <a:off x="6106000" y="3631250"/>
            <a:ext cx="2200800" cy="561000"/>
          </a:xfrm>
          <a:prstGeom prst="roundRect">
            <a:avLst>
              <a:gd fmla="val 16667" name="adj"/>
            </a:avLst>
          </a:prstGeom>
          <a:solidFill>
            <a:schemeClr val="accent5"/>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chemeClr val="lt1"/>
                </a:solidFill>
              </a:rPr>
              <a:t>Each skill underneath a skill is to be taught from the base skill using progressions.</a:t>
            </a:r>
            <a:endParaRPr/>
          </a:p>
        </p:txBody>
      </p:sp>
      <p:sp>
        <p:nvSpPr>
          <p:cNvPr id="212" name="Google Shape;212;p34"/>
          <p:cNvSpPr/>
          <p:nvPr/>
        </p:nvSpPr>
        <p:spPr>
          <a:xfrm>
            <a:off x="6106000" y="4366425"/>
            <a:ext cx="2200800" cy="561000"/>
          </a:xfrm>
          <a:prstGeom prst="roundRect">
            <a:avLst>
              <a:gd fmla="val 16667" name="adj"/>
            </a:avLst>
          </a:prstGeom>
          <a:solidFill>
            <a:schemeClr val="accent5"/>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chemeClr val="lt1"/>
                </a:solidFill>
              </a:rPr>
              <a:t>As campers and groups show they are able to perform skills accurately, camper will be taught high performance skills.</a:t>
            </a:r>
            <a:endParaRPr/>
          </a:p>
        </p:txBody>
      </p:sp>
      <p:sp>
        <p:nvSpPr>
          <p:cNvPr id="215" name="Google Shape;215;p34"/>
          <p:cNvSpPr/>
          <p:nvPr/>
        </p:nvSpPr>
        <p:spPr>
          <a:xfrm>
            <a:off x="6106000" y="2035800"/>
            <a:ext cx="2200800" cy="686100"/>
          </a:xfrm>
          <a:prstGeom prst="roundRect">
            <a:avLst>
              <a:gd fmla="val 16667" name="adj"/>
            </a:avLst>
          </a:prstGeom>
          <a:solidFill>
            <a:schemeClr val="accent5"/>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chemeClr val="lt1"/>
                </a:solidFill>
              </a:rPr>
              <a:t>5-Star Development Maps are </a:t>
            </a:r>
            <a:r>
              <a:rPr b="1" lang="en" sz="800">
                <a:solidFill>
                  <a:schemeClr val="lt1"/>
                </a:solidFill>
              </a:rPr>
              <a:t>separated</a:t>
            </a:r>
            <a:r>
              <a:rPr b="1" lang="en" sz="800">
                <a:solidFill>
                  <a:schemeClr val="lt1"/>
                </a:solidFill>
              </a:rPr>
              <a:t> into sections of skill sets. Skills are listed from top to bottom, with the most difficult skills place at the bottom of the page.</a:t>
            </a:r>
            <a:endParaRPr/>
          </a:p>
        </p:txBody>
      </p:sp>
      <p:cxnSp>
        <p:nvCxnSpPr>
          <p:cNvPr id="216" name="Google Shape;216;p34"/>
          <p:cNvCxnSpPr/>
          <p:nvPr/>
        </p:nvCxnSpPr>
        <p:spPr>
          <a:xfrm rot="10800000">
            <a:off x="2331100" y="2316275"/>
            <a:ext cx="3774900" cy="193200"/>
          </a:xfrm>
          <a:prstGeom prst="straightConnector1">
            <a:avLst/>
          </a:prstGeom>
          <a:noFill/>
          <a:ln cap="flat" cmpd="sng" w="38100">
            <a:solidFill>
              <a:schemeClr val="accent5"/>
            </a:solidFill>
            <a:prstDash val="solid"/>
            <a:round/>
            <a:headEnd len="med" w="med" type="none"/>
            <a:tailEnd len="med" w="med" type="triangle"/>
          </a:ln>
        </p:spPr>
      </p:cxnSp>
      <p:sp>
        <p:nvSpPr>
          <p:cNvPr id="217" name="Google Shape;217;p34"/>
          <p:cNvSpPr/>
          <p:nvPr/>
        </p:nvSpPr>
        <p:spPr>
          <a:xfrm>
            <a:off x="6052650" y="1150275"/>
            <a:ext cx="2200800" cy="686100"/>
          </a:xfrm>
          <a:prstGeom prst="roundRect">
            <a:avLst>
              <a:gd fmla="val 16667" name="adj"/>
            </a:avLst>
          </a:prstGeom>
          <a:solidFill>
            <a:schemeClr val="accent5"/>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chemeClr val="lt1"/>
                </a:solidFill>
              </a:rPr>
              <a:t>Performance Indicators:</a:t>
            </a:r>
            <a:endParaRPr b="1" sz="800">
              <a:solidFill>
                <a:schemeClr val="lt1"/>
              </a:solidFill>
            </a:endParaRPr>
          </a:p>
          <a:p>
            <a:pPr indent="-279400" lvl="0" marL="457200" rtl="0" algn="l">
              <a:spcBef>
                <a:spcPts val="0"/>
              </a:spcBef>
              <a:spcAft>
                <a:spcPts val="0"/>
              </a:spcAft>
              <a:buClr>
                <a:schemeClr val="lt1"/>
              </a:buClr>
              <a:buSzPts val="800"/>
              <a:buChar char="●"/>
            </a:pPr>
            <a:r>
              <a:rPr b="1" lang="en" sz="800">
                <a:solidFill>
                  <a:schemeClr val="lt1"/>
                </a:solidFill>
              </a:rPr>
              <a:t>Accuracy</a:t>
            </a:r>
            <a:endParaRPr b="1" sz="800">
              <a:solidFill>
                <a:schemeClr val="lt1"/>
              </a:solidFill>
            </a:endParaRPr>
          </a:p>
          <a:p>
            <a:pPr indent="-279400" lvl="0" marL="457200" rtl="0" algn="l">
              <a:spcBef>
                <a:spcPts val="0"/>
              </a:spcBef>
              <a:spcAft>
                <a:spcPts val="0"/>
              </a:spcAft>
              <a:buClr>
                <a:schemeClr val="lt1"/>
              </a:buClr>
              <a:buSzPts val="800"/>
              <a:buChar char="●"/>
            </a:pPr>
            <a:r>
              <a:rPr b="1" lang="en" sz="800">
                <a:solidFill>
                  <a:schemeClr val="lt1"/>
                </a:solidFill>
              </a:rPr>
              <a:t>Speed</a:t>
            </a:r>
            <a:endParaRPr b="1" sz="800">
              <a:solidFill>
                <a:schemeClr val="lt1"/>
              </a:solidFill>
            </a:endParaRPr>
          </a:p>
          <a:p>
            <a:pPr indent="-279400" lvl="0" marL="457200" rtl="0" algn="l">
              <a:spcBef>
                <a:spcPts val="0"/>
              </a:spcBef>
              <a:spcAft>
                <a:spcPts val="0"/>
              </a:spcAft>
              <a:buClr>
                <a:schemeClr val="lt1"/>
              </a:buClr>
              <a:buSzPts val="800"/>
              <a:buChar char="●"/>
            </a:pPr>
            <a:r>
              <a:rPr b="1" lang="en" sz="800">
                <a:solidFill>
                  <a:schemeClr val="lt1"/>
                </a:solidFill>
              </a:rPr>
              <a:t>Pressure</a:t>
            </a:r>
            <a:endParaRPr b="1" sz="800">
              <a:solidFill>
                <a:schemeClr val="lt1"/>
              </a:solidFill>
            </a:endParaRPr>
          </a:p>
        </p:txBody>
      </p:sp>
      <p:cxnSp>
        <p:nvCxnSpPr>
          <p:cNvPr id="218" name="Google Shape;218;p34"/>
          <p:cNvCxnSpPr>
            <a:stCxn id="217" idx="1"/>
          </p:cNvCxnSpPr>
          <p:nvPr/>
        </p:nvCxnSpPr>
        <p:spPr>
          <a:xfrm flipH="1">
            <a:off x="2813850" y="1493325"/>
            <a:ext cx="3238800" cy="183900"/>
          </a:xfrm>
          <a:prstGeom prst="straightConnector1">
            <a:avLst/>
          </a:prstGeom>
          <a:noFill/>
          <a:ln cap="flat" cmpd="sng" w="38100">
            <a:solidFill>
              <a:schemeClr val="accent5"/>
            </a:solidFill>
            <a:prstDash val="solid"/>
            <a:round/>
            <a:headEnd len="med" w="med"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800"/>
              <a:t>5-Star Development Map - End of Week Awards</a:t>
            </a:r>
            <a:endParaRPr sz="2300"/>
          </a:p>
        </p:txBody>
      </p:sp>
      <p:sp>
        <p:nvSpPr>
          <p:cNvPr id="224" name="Google Shape;224;p35"/>
          <p:cNvSpPr txBox="1"/>
          <p:nvPr>
            <p:ph idx="1" type="body"/>
          </p:nvPr>
        </p:nvSpPr>
        <p:spPr>
          <a:xfrm>
            <a:off x="387900" y="2477225"/>
            <a:ext cx="8368200" cy="209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While completing 5-Star Development Map’s Coaches will need to select an award for each camper in their group. The awards should be a reflection of the campers performance  throughout the week.</a:t>
            </a:r>
            <a:endParaRPr/>
          </a:p>
        </p:txBody>
      </p:sp>
      <p:pic>
        <p:nvPicPr>
          <p:cNvPr id="225" name="Google Shape;225;p35"/>
          <p:cNvPicPr preferRelativeResize="0"/>
          <p:nvPr/>
        </p:nvPicPr>
        <p:blipFill>
          <a:blip r:embed="rId3">
            <a:alphaModFix/>
          </a:blip>
          <a:stretch>
            <a:fillRect/>
          </a:stretch>
        </p:blipFill>
        <p:spPr>
          <a:xfrm>
            <a:off x="0" y="1299905"/>
            <a:ext cx="9143999" cy="9621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ph type="title"/>
          </p:nvPr>
        </p:nvSpPr>
        <p:spPr>
          <a:xfrm>
            <a:off x="182175"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5-Star Development Map - Skill Progression</a:t>
            </a:r>
            <a:endParaRPr/>
          </a:p>
        </p:txBody>
      </p:sp>
      <p:sp>
        <p:nvSpPr>
          <p:cNvPr id="231" name="Google Shape;231;p36"/>
          <p:cNvSpPr txBox="1"/>
          <p:nvPr>
            <p:ph idx="1" type="body"/>
          </p:nvPr>
        </p:nvSpPr>
        <p:spPr>
          <a:xfrm>
            <a:off x="182175" y="1415000"/>
            <a:ext cx="78288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Using the basketball 5-Star Development as an example for the progression of skills; Bounce passes are taught by:</a:t>
            </a:r>
            <a:endParaRPr sz="1600"/>
          </a:p>
          <a:p>
            <a:pPr indent="-317500" lvl="0" marL="457200" rtl="0" algn="l">
              <a:spcBef>
                <a:spcPts val="1600"/>
              </a:spcBef>
              <a:spcAft>
                <a:spcPts val="0"/>
              </a:spcAft>
              <a:buSzPts val="1400"/>
              <a:buChar char="●"/>
            </a:pPr>
            <a:r>
              <a:rPr lang="en" sz="1400"/>
              <a:t>Introducing a secure grip on the ball. </a:t>
            </a:r>
            <a:endParaRPr sz="1400"/>
          </a:p>
          <a:p>
            <a:pPr indent="-317500" lvl="0" marL="457200" rtl="0" algn="l">
              <a:spcBef>
                <a:spcPts val="0"/>
              </a:spcBef>
              <a:spcAft>
                <a:spcPts val="0"/>
              </a:spcAft>
              <a:buSzPts val="1400"/>
              <a:buChar char="●"/>
            </a:pPr>
            <a:r>
              <a:rPr lang="en" sz="1400"/>
              <a:t>Campers then step forward with one foot</a:t>
            </a:r>
            <a:endParaRPr sz="1400"/>
          </a:p>
          <a:p>
            <a:pPr indent="-317500" lvl="0" marL="457200" rtl="0" algn="l">
              <a:spcBef>
                <a:spcPts val="0"/>
              </a:spcBef>
              <a:spcAft>
                <a:spcPts val="0"/>
              </a:spcAft>
              <a:buSzPts val="1400"/>
              <a:buChar char="●"/>
            </a:pPr>
            <a:r>
              <a:rPr lang="en" sz="1400"/>
              <a:t>While pushing the ball to the ground from their chest to the halfway point between the passer and the target. </a:t>
            </a:r>
            <a:endParaRPr sz="1400"/>
          </a:p>
          <a:p>
            <a:pPr indent="-317500" lvl="0" marL="457200" rtl="0" algn="l">
              <a:spcBef>
                <a:spcPts val="0"/>
              </a:spcBef>
              <a:spcAft>
                <a:spcPts val="0"/>
              </a:spcAft>
              <a:buSzPts val="1400"/>
              <a:buChar char="●"/>
            </a:pPr>
            <a:r>
              <a:rPr lang="en" sz="1400"/>
              <a:t>Hand must follow through wrists and thumbs should be pointing towards the ground</a:t>
            </a:r>
            <a:endParaRPr sz="1400"/>
          </a:p>
          <a:p>
            <a:pPr indent="-317500" lvl="0" marL="457200" rtl="0" algn="l">
              <a:spcBef>
                <a:spcPts val="0"/>
              </a:spcBef>
              <a:spcAft>
                <a:spcPts val="0"/>
              </a:spcAft>
              <a:buSzPts val="1400"/>
              <a:buChar char="●"/>
            </a:pPr>
            <a:r>
              <a:rPr lang="en" sz="1400"/>
              <a:t>Campers receiving the ball must extend their arms and have their hands ready to receive the ball. </a:t>
            </a:r>
            <a:endParaRPr sz="1400"/>
          </a:p>
          <a:p>
            <a:pPr indent="0" lvl="0" marL="0" rtl="0" algn="l">
              <a:spcBef>
                <a:spcPts val="1600"/>
              </a:spcBef>
              <a:spcAft>
                <a:spcPts val="1600"/>
              </a:spcAft>
              <a:buNone/>
            </a:pPr>
            <a:r>
              <a:rPr b="1" lang="en" sz="1600"/>
              <a:t>From this basic movement and skill, campers can </a:t>
            </a:r>
            <a:r>
              <a:rPr b="1" lang="en" sz="1600"/>
              <a:t>begin to build accuracy, increase speed and face pressure. These are the key moments to introduce challenges and new progressions of the immediate skill ie; </a:t>
            </a:r>
            <a:r>
              <a:rPr b="1" i="1" lang="en" sz="1600"/>
              <a:t>distance, defender, moving targets etc</a:t>
            </a:r>
            <a:endParaRPr b="1" i="1" sz="1600"/>
          </a:p>
        </p:txBody>
      </p:sp>
      <p:pic>
        <p:nvPicPr>
          <p:cNvPr id="232" name="Google Shape;232;p36"/>
          <p:cNvPicPr preferRelativeResize="0"/>
          <p:nvPr/>
        </p:nvPicPr>
        <p:blipFill>
          <a:blip r:embed="rId3">
            <a:alphaModFix/>
          </a:blip>
          <a:stretch>
            <a:fillRect/>
          </a:stretch>
        </p:blipFill>
        <p:spPr>
          <a:xfrm>
            <a:off x="8175146" y="0"/>
            <a:ext cx="968859" cy="51434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37"/>
          <p:cNvPicPr preferRelativeResize="0"/>
          <p:nvPr/>
        </p:nvPicPr>
        <p:blipFill>
          <a:blip r:embed="rId3">
            <a:alphaModFix/>
          </a:blip>
          <a:stretch>
            <a:fillRect/>
          </a:stretch>
        </p:blipFill>
        <p:spPr>
          <a:xfrm>
            <a:off x="8175146" y="0"/>
            <a:ext cx="968859" cy="5143499"/>
          </a:xfrm>
          <a:prstGeom prst="rect">
            <a:avLst/>
          </a:prstGeom>
          <a:noFill/>
          <a:ln>
            <a:noFill/>
          </a:ln>
        </p:spPr>
      </p:pic>
      <p:sp>
        <p:nvSpPr>
          <p:cNvPr id="238" name="Google Shape;238;p37"/>
          <p:cNvSpPr txBox="1"/>
          <p:nvPr>
            <p:ph type="title"/>
          </p:nvPr>
        </p:nvSpPr>
        <p:spPr>
          <a:xfrm>
            <a:off x="182175"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5-Star Development Map - Skill Progression</a:t>
            </a:r>
            <a:endParaRPr/>
          </a:p>
        </p:txBody>
      </p:sp>
      <p:sp>
        <p:nvSpPr>
          <p:cNvPr id="239" name="Google Shape;239;p37"/>
          <p:cNvSpPr txBox="1"/>
          <p:nvPr>
            <p:ph idx="1" type="body"/>
          </p:nvPr>
        </p:nvSpPr>
        <p:spPr>
          <a:xfrm>
            <a:off x="182175" y="1489825"/>
            <a:ext cx="78288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In order for a player to be well rounded and </a:t>
            </a:r>
            <a:r>
              <a:rPr lang="en" sz="1600"/>
              <a:t>perform</a:t>
            </a:r>
            <a:r>
              <a:rPr lang="en" sz="1600"/>
              <a:t> the skill at a high quality they must be challenged with progressions. Skills which are more difficult can be taught from the basic movements of the previous skill, without the previous skill being mastered at a high intensity.</a:t>
            </a:r>
            <a:endParaRPr sz="1600"/>
          </a:p>
          <a:p>
            <a:pPr indent="-317500" lvl="0" marL="457200" rtl="0" algn="l">
              <a:spcBef>
                <a:spcPts val="1600"/>
              </a:spcBef>
              <a:spcAft>
                <a:spcPts val="0"/>
              </a:spcAft>
              <a:buSzPts val="1400"/>
              <a:buChar char="●"/>
            </a:pPr>
            <a:r>
              <a:rPr lang="en" sz="1400"/>
              <a:t>Chest passes follow the same </a:t>
            </a:r>
            <a:r>
              <a:rPr lang="en" sz="1400"/>
              <a:t>footwork</a:t>
            </a:r>
            <a:r>
              <a:rPr lang="en" sz="1400"/>
              <a:t> as bounce passes</a:t>
            </a:r>
            <a:endParaRPr sz="1400"/>
          </a:p>
          <a:p>
            <a:pPr indent="-317500" lvl="0" marL="457200" rtl="0" algn="l">
              <a:spcBef>
                <a:spcPts val="0"/>
              </a:spcBef>
              <a:spcAft>
                <a:spcPts val="0"/>
              </a:spcAft>
              <a:buSzPts val="1400"/>
              <a:buChar char="●"/>
            </a:pPr>
            <a:r>
              <a:rPr lang="en" sz="1400"/>
              <a:t>The ball must still come from the passers chest and hands must the ball through their wrists with thumbs pointed towards the ball</a:t>
            </a:r>
            <a:endParaRPr sz="1400"/>
          </a:p>
          <a:p>
            <a:pPr indent="-317500" lvl="0" marL="457200" rtl="0" algn="l">
              <a:spcBef>
                <a:spcPts val="0"/>
              </a:spcBef>
              <a:spcAft>
                <a:spcPts val="0"/>
              </a:spcAft>
              <a:buSzPts val="1400"/>
              <a:buChar char="●"/>
            </a:pPr>
            <a:r>
              <a:rPr lang="en" sz="1400"/>
              <a:t>Campers may struggle to push the ball the distance needed to pass the ball to their partner</a:t>
            </a:r>
            <a:endParaRPr sz="1400"/>
          </a:p>
          <a:p>
            <a:pPr indent="-317500" lvl="1" marL="914400" rtl="0" algn="l">
              <a:spcBef>
                <a:spcPts val="0"/>
              </a:spcBef>
              <a:spcAft>
                <a:spcPts val="0"/>
              </a:spcAft>
              <a:buSzPts val="1400"/>
              <a:buChar char="○"/>
            </a:pPr>
            <a:r>
              <a:rPr lang="en"/>
              <a:t>Proper form should be emphasized to perform skill accurately</a:t>
            </a:r>
            <a:endParaRPr/>
          </a:p>
          <a:p>
            <a:pPr indent="-317500" lvl="1" marL="914400" rtl="0" algn="l">
              <a:spcBef>
                <a:spcPts val="0"/>
              </a:spcBef>
              <a:spcAft>
                <a:spcPts val="0"/>
              </a:spcAft>
              <a:buSzPts val="1400"/>
              <a:buChar char="○"/>
            </a:pPr>
            <a:r>
              <a:rPr lang="en"/>
              <a:t>Strength building exercises can be programmed into lesson plans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8"/>
          <p:cNvSpPr txBox="1"/>
          <p:nvPr>
            <p:ph type="title"/>
          </p:nvPr>
        </p:nvSpPr>
        <p:spPr>
          <a:xfrm>
            <a:off x="182175"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5-Star Development Map - Skill Progression</a:t>
            </a:r>
            <a:endParaRPr/>
          </a:p>
        </p:txBody>
      </p:sp>
      <p:sp>
        <p:nvSpPr>
          <p:cNvPr id="245" name="Google Shape;245;p38"/>
          <p:cNvSpPr txBox="1"/>
          <p:nvPr>
            <p:ph idx="1" type="body"/>
          </p:nvPr>
        </p:nvSpPr>
        <p:spPr>
          <a:xfrm>
            <a:off x="182175" y="1489825"/>
            <a:ext cx="8296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As campers progress through skills down the 5-Star Development map previous skills be fine tuned and still practiced. </a:t>
            </a:r>
            <a:endParaRPr sz="1600"/>
          </a:p>
          <a:p>
            <a:pPr indent="0" lvl="0" marL="0" rtl="0" algn="l">
              <a:spcBef>
                <a:spcPts val="1600"/>
              </a:spcBef>
              <a:spcAft>
                <a:spcPts val="0"/>
              </a:spcAft>
              <a:buNone/>
            </a:pPr>
            <a:r>
              <a:rPr lang="en" sz="1600"/>
              <a:t>To ensure engagement, create games, challenges, or friendly competitions that allow everyone to participate and practice the skill with accuracy. </a:t>
            </a:r>
            <a:endParaRPr sz="1600"/>
          </a:p>
          <a:p>
            <a:pPr indent="0" lvl="0" marL="0" rtl="0" algn="l">
              <a:spcBef>
                <a:spcPts val="1600"/>
              </a:spcBef>
              <a:spcAft>
                <a:spcPts val="1600"/>
              </a:spcAft>
              <a:buNone/>
            </a:pPr>
            <a:r>
              <a:rPr lang="en" sz="1600"/>
              <a:t>If you would like to increase the intensity of the drill, it would be wise to have campers compete against themselves. By doing so, we can acknowledge </a:t>
            </a:r>
            <a:r>
              <a:rPr lang="en" sz="1600"/>
              <a:t>everyone's</a:t>
            </a:r>
            <a:r>
              <a:rPr lang="en" sz="1600"/>
              <a:t> successes and keep the atmosphere of a fun, </a:t>
            </a:r>
            <a:r>
              <a:rPr lang="en" sz="1600"/>
              <a:t>inclusive</a:t>
            </a:r>
            <a:r>
              <a:rPr lang="en" sz="1600"/>
              <a:t> environment for all skill levels.</a:t>
            </a: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900"/>
              <a:t>5-Star Development Map - Providing Feedback</a:t>
            </a:r>
            <a:endParaRPr sz="2900"/>
          </a:p>
        </p:txBody>
      </p:sp>
      <p:sp>
        <p:nvSpPr>
          <p:cNvPr id="251" name="Google Shape;251;p3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providing constructive feedback to campers during sessions it is best to use the ‘</a:t>
            </a:r>
            <a:r>
              <a:rPr i="1" lang="en"/>
              <a:t>Sandwich Method’:</a:t>
            </a:r>
            <a:endParaRPr i="1"/>
          </a:p>
          <a:p>
            <a:pPr indent="-330200" lvl="0" marL="457200" rtl="0" algn="l">
              <a:spcBef>
                <a:spcPts val="1600"/>
              </a:spcBef>
              <a:spcAft>
                <a:spcPts val="0"/>
              </a:spcAft>
              <a:buSzPts val="1600"/>
              <a:buChar char="●"/>
            </a:pPr>
            <a:r>
              <a:rPr lang="en" sz="1600"/>
              <a:t>S</a:t>
            </a:r>
            <a:r>
              <a:rPr lang="en" sz="1600"/>
              <a:t>tart with a positive comment</a:t>
            </a:r>
            <a:endParaRPr sz="1600"/>
          </a:p>
          <a:p>
            <a:pPr indent="-330200" lvl="0" marL="457200" rtl="0" algn="l">
              <a:spcBef>
                <a:spcPts val="0"/>
              </a:spcBef>
              <a:spcAft>
                <a:spcPts val="0"/>
              </a:spcAft>
              <a:buSzPts val="1600"/>
              <a:buChar char="●"/>
            </a:pPr>
            <a:r>
              <a:rPr lang="en" sz="1600"/>
              <a:t>Provide the constructive feedback to help camper </a:t>
            </a:r>
            <a:r>
              <a:rPr lang="en" sz="1600"/>
              <a:t>perform</a:t>
            </a:r>
            <a:r>
              <a:rPr lang="en" sz="1600"/>
              <a:t> the skill to a higher level of quality</a:t>
            </a:r>
            <a:endParaRPr sz="1600"/>
          </a:p>
          <a:p>
            <a:pPr indent="-330200" lvl="0" marL="457200" rtl="0" algn="l">
              <a:spcBef>
                <a:spcPts val="0"/>
              </a:spcBef>
              <a:spcAft>
                <a:spcPts val="0"/>
              </a:spcAft>
              <a:buSzPts val="1600"/>
              <a:buChar char="●"/>
            </a:pPr>
            <a:r>
              <a:rPr lang="en" sz="1600"/>
              <a:t>Finish with another positive comment</a:t>
            </a:r>
            <a:endParaRPr sz="1600"/>
          </a:p>
          <a:p>
            <a:pPr indent="0" lvl="0" marL="0" rtl="0" algn="l">
              <a:spcBef>
                <a:spcPts val="1600"/>
              </a:spcBef>
              <a:spcAft>
                <a:spcPts val="1600"/>
              </a:spcAft>
              <a:buNone/>
            </a:pPr>
            <a:r>
              <a:rPr lang="en" sz="1600"/>
              <a:t>By following this process, campers will not feel discouraged by the feedback and will build a </a:t>
            </a:r>
            <a:r>
              <a:rPr lang="en" sz="1600"/>
              <a:t>positive</a:t>
            </a:r>
            <a:r>
              <a:rPr lang="en" sz="1600"/>
              <a:t> relationship with receiving feedback. </a:t>
            </a: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900"/>
              <a:t>5-Star Development Map - Providing Feedback</a:t>
            </a:r>
            <a:endParaRPr/>
          </a:p>
        </p:txBody>
      </p:sp>
      <p:sp>
        <p:nvSpPr>
          <p:cNvPr id="257" name="Google Shape;257;p4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coaches are encouraged to provide feedback to as many parents/guardians as possible. The ‘</a:t>
            </a:r>
            <a:r>
              <a:rPr i="1" lang="en"/>
              <a:t>Sandwich Method’</a:t>
            </a:r>
            <a:r>
              <a:rPr lang="en"/>
              <a:t> should still be used, coaches should use the 5-Star Development Map to help provide visual of the skills being taught. When speaking with parents/guardians coaches must;</a:t>
            </a:r>
            <a:endParaRPr/>
          </a:p>
          <a:p>
            <a:pPr indent="-330200" lvl="0" marL="457200" rtl="0" algn="l">
              <a:spcBef>
                <a:spcPts val="1600"/>
              </a:spcBef>
              <a:spcAft>
                <a:spcPts val="0"/>
              </a:spcAft>
              <a:buSzPts val="1600"/>
              <a:buChar char="●"/>
            </a:pPr>
            <a:r>
              <a:rPr lang="en" sz="1600"/>
              <a:t>Introduce themselves and learn the names of the parents/guardians</a:t>
            </a:r>
            <a:endParaRPr sz="1600"/>
          </a:p>
          <a:p>
            <a:pPr indent="-330200" lvl="0" marL="457200" rtl="0" algn="l">
              <a:spcBef>
                <a:spcPts val="0"/>
              </a:spcBef>
              <a:spcAft>
                <a:spcPts val="0"/>
              </a:spcAft>
              <a:buSzPts val="1600"/>
              <a:buChar char="●"/>
            </a:pPr>
            <a:r>
              <a:rPr lang="en" sz="1600"/>
              <a:t>Include campers in the conversation</a:t>
            </a:r>
            <a:endParaRPr sz="1600"/>
          </a:p>
          <a:p>
            <a:pPr indent="-330200" lvl="0" marL="457200" rtl="0" algn="l">
              <a:spcBef>
                <a:spcPts val="0"/>
              </a:spcBef>
              <a:spcAft>
                <a:spcPts val="0"/>
              </a:spcAft>
              <a:buSzPts val="1600"/>
              <a:buChar char="●"/>
            </a:pPr>
            <a:r>
              <a:rPr lang="en" sz="1600"/>
              <a:t>Use both campers and parents/guardians names</a:t>
            </a:r>
            <a:endParaRPr sz="1600"/>
          </a:p>
          <a:p>
            <a:pPr indent="-330200" lvl="0" marL="457200" rtl="0" algn="l">
              <a:spcBef>
                <a:spcPts val="0"/>
              </a:spcBef>
              <a:spcAft>
                <a:spcPts val="0"/>
              </a:spcAft>
              <a:buSzPts val="1600"/>
              <a:buChar char="●"/>
            </a:pPr>
            <a:r>
              <a:rPr lang="en" sz="1600"/>
              <a:t>Allow parents/guardians and campers an </a:t>
            </a:r>
            <a:r>
              <a:rPr lang="en" sz="1600"/>
              <a:t>opportunity</a:t>
            </a:r>
            <a:r>
              <a:rPr lang="en" sz="1600"/>
              <a:t> to provide feedback of the camp</a:t>
            </a:r>
            <a:endParaRPr sz="1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1"/>
          <p:cNvSpPr txBox="1"/>
          <p:nvPr>
            <p:ph type="title"/>
          </p:nvPr>
        </p:nvSpPr>
        <p:spPr>
          <a:xfrm>
            <a:off x="0" y="862000"/>
            <a:ext cx="4623000" cy="150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900"/>
              <a:t>Adventure Camp</a:t>
            </a:r>
            <a:endParaRPr sz="2900"/>
          </a:p>
          <a:p>
            <a:pPr indent="0" lvl="0" marL="0" rtl="0" algn="ctr">
              <a:spcBef>
                <a:spcPts val="0"/>
              </a:spcBef>
              <a:spcAft>
                <a:spcPts val="0"/>
              </a:spcAft>
              <a:buNone/>
            </a:pPr>
            <a:r>
              <a:rPr lang="en" sz="2900"/>
              <a:t>5-Star Development Map</a:t>
            </a:r>
            <a:endParaRPr sz="2900"/>
          </a:p>
        </p:txBody>
      </p:sp>
      <p:sp>
        <p:nvSpPr>
          <p:cNvPr id="263" name="Google Shape;263;p4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sp>
        <p:nvSpPr>
          <p:cNvPr id="264" name="Google Shape;264;p41"/>
          <p:cNvSpPr txBox="1"/>
          <p:nvPr>
            <p:ph idx="1" type="subTitle"/>
          </p:nvPr>
        </p:nvSpPr>
        <p:spPr>
          <a:xfrm>
            <a:off x="150050" y="233645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Adventure Camp’s 5-Star Development Map introduces the 10 most practical skills and concepts for campers to learn to be successful in the sport as a beginner.</a:t>
            </a:r>
            <a:endParaRPr sz="1600"/>
          </a:p>
        </p:txBody>
      </p:sp>
      <p:pic>
        <p:nvPicPr>
          <p:cNvPr id="265" name="Google Shape;265;p41"/>
          <p:cNvPicPr preferRelativeResize="0"/>
          <p:nvPr/>
        </p:nvPicPr>
        <p:blipFill>
          <a:blip r:embed="rId3">
            <a:alphaModFix/>
          </a:blip>
          <a:stretch>
            <a:fillRect/>
          </a:stretch>
        </p:blipFill>
        <p:spPr>
          <a:xfrm>
            <a:off x="4939495" y="0"/>
            <a:ext cx="400705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idx="4294967295" type="title"/>
          </p:nvPr>
        </p:nvSpPr>
        <p:spPr>
          <a:xfrm>
            <a:off x="2560975" y="2174075"/>
            <a:ext cx="35289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makes a Master Coach</a:t>
            </a:r>
            <a:endParaRPr/>
          </a:p>
        </p:txBody>
      </p:sp>
      <p:sp>
        <p:nvSpPr>
          <p:cNvPr id="78" name="Google Shape;78;p15"/>
          <p:cNvSpPr/>
          <p:nvPr/>
        </p:nvSpPr>
        <p:spPr>
          <a:xfrm>
            <a:off x="334875" y="3245000"/>
            <a:ext cx="1983900" cy="760500"/>
          </a:xfrm>
          <a:prstGeom prst="flowChartAlternateProcess">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Count on and become part of our supportive staff network</a:t>
            </a:r>
            <a:endParaRPr b="1" sz="1200">
              <a:solidFill>
                <a:schemeClr val="lt1"/>
              </a:solidFill>
            </a:endParaRPr>
          </a:p>
        </p:txBody>
      </p:sp>
      <p:sp>
        <p:nvSpPr>
          <p:cNvPr id="79" name="Google Shape;79;p15"/>
          <p:cNvSpPr/>
          <p:nvPr/>
        </p:nvSpPr>
        <p:spPr>
          <a:xfrm>
            <a:off x="208025" y="1044425"/>
            <a:ext cx="2063700" cy="816600"/>
          </a:xfrm>
          <a:prstGeom prst="flowChartAlternateProcess">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Attend and participate actively in the corresponding seasonal training</a:t>
            </a:r>
            <a:endParaRPr b="1" sz="1200">
              <a:solidFill>
                <a:schemeClr val="lt1"/>
              </a:solidFill>
            </a:endParaRPr>
          </a:p>
        </p:txBody>
      </p:sp>
      <p:sp>
        <p:nvSpPr>
          <p:cNvPr id="80" name="Google Shape;80;p15"/>
          <p:cNvSpPr/>
          <p:nvPr/>
        </p:nvSpPr>
        <p:spPr>
          <a:xfrm>
            <a:off x="3239400" y="420925"/>
            <a:ext cx="2270100" cy="760500"/>
          </a:xfrm>
          <a:prstGeom prst="flowChartAlternateProcess">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Take advantage of the resources available at TAC Sports Training Centre</a:t>
            </a:r>
            <a:endParaRPr b="1" sz="1200">
              <a:solidFill>
                <a:schemeClr val="lt1"/>
              </a:solidFill>
            </a:endParaRPr>
          </a:p>
        </p:txBody>
      </p:sp>
      <p:sp>
        <p:nvSpPr>
          <p:cNvPr id="81" name="Google Shape;81;p15"/>
          <p:cNvSpPr/>
          <p:nvPr/>
        </p:nvSpPr>
        <p:spPr>
          <a:xfrm>
            <a:off x="6414850" y="1088075"/>
            <a:ext cx="2403300" cy="729300"/>
          </a:xfrm>
          <a:prstGeom prst="flowChartAlternateProcess">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Use, understand and follow the daily programming provided</a:t>
            </a:r>
            <a:endParaRPr b="1" sz="1200">
              <a:solidFill>
                <a:schemeClr val="lt1"/>
              </a:solidFill>
            </a:endParaRPr>
          </a:p>
        </p:txBody>
      </p:sp>
      <p:sp>
        <p:nvSpPr>
          <p:cNvPr id="82" name="Google Shape;82;p15"/>
          <p:cNvSpPr/>
          <p:nvPr/>
        </p:nvSpPr>
        <p:spPr>
          <a:xfrm>
            <a:off x="6635850" y="2908550"/>
            <a:ext cx="2063700" cy="1022400"/>
          </a:xfrm>
          <a:prstGeom prst="flowChartAlternateProcess">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Create and implement lesson plans that are adaptable to changes and different levels of skill</a:t>
            </a:r>
            <a:endParaRPr b="1" sz="1200">
              <a:solidFill>
                <a:schemeClr val="lt1"/>
              </a:solidFill>
            </a:endParaRPr>
          </a:p>
        </p:txBody>
      </p:sp>
      <p:sp>
        <p:nvSpPr>
          <p:cNvPr id="83" name="Google Shape;83;p15"/>
          <p:cNvSpPr/>
          <p:nvPr/>
        </p:nvSpPr>
        <p:spPr>
          <a:xfrm>
            <a:off x="3596775" y="4005500"/>
            <a:ext cx="2063700" cy="648600"/>
          </a:xfrm>
          <a:prstGeom prst="flowChartAlternateProcess">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Know and utilize the 5 Star Development Map</a:t>
            </a:r>
            <a:endParaRPr b="1" sz="1200">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Adventure Camp - Programming Basics</a:t>
            </a:r>
            <a:endParaRPr/>
          </a:p>
        </p:txBody>
      </p:sp>
      <p:sp>
        <p:nvSpPr>
          <p:cNvPr id="271" name="Google Shape;271;p42"/>
          <p:cNvSpPr txBox="1"/>
          <p:nvPr>
            <p:ph idx="1" type="body"/>
          </p:nvPr>
        </p:nvSpPr>
        <p:spPr>
          <a:xfrm>
            <a:off x="387900" y="1437150"/>
            <a:ext cx="8368200" cy="31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Adventure camp</a:t>
            </a:r>
            <a:r>
              <a:rPr lang="en"/>
              <a:t> (3.5 - 6 years old) provides an opportunity for campers to explore dexterity, learn the basic movements and rules of sports, and socialize in an active environment. </a:t>
            </a:r>
            <a:endParaRPr/>
          </a:p>
          <a:p>
            <a:pPr indent="-330200" lvl="0" marL="457200" rtl="0" algn="l">
              <a:spcBef>
                <a:spcPts val="1600"/>
              </a:spcBef>
              <a:spcAft>
                <a:spcPts val="0"/>
              </a:spcAft>
              <a:buSzPts val="1600"/>
              <a:buChar char="●"/>
            </a:pPr>
            <a:r>
              <a:rPr lang="en" sz="1600"/>
              <a:t>Each day, adventure campers will learn and practice skills of 3-4 sports, combines with spaces for relaxation and arts</a:t>
            </a:r>
            <a:endParaRPr sz="1600"/>
          </a:p>
          <a:p>
            <a:pPr indent="-330200" lvl="0" marL="457200" rtl="0" algn="l">
              <a:spcBef>
                <a:spcPts val="0"/>
              </a:spcBef>
              <a:spcAft>
                <a:spcPts val="0"/>
              </a:spcAft>
              <a:buSzPts val="1600"/>
              <a:buChar char="●"/>
            </a:pPr>
            <a:r>
              <a:rPr lang="en" sz="1600"/>
              <a:t>All activities are planned with no lines to maximize participation and </a:t>
            </a:r>
            <a:r>
              <a:rPr lang="en" sz="1600"/>
              <a:t>repetitions</a:t>
            </a:r>
            <a:endParaRPr sz="1600"/>
          </a:p>
          <a:p>
            <a:pPr indent="-330200" lvl="0" marL="457200" rtl="0" algn="l">
              <a:spcBef>
                <a:spcPts val="0"/>
              </a:spcBef>
              <a:spcAft>
                <a:spcPts val="0"/>
              </a:spcAft>
              <a:buSzPts val="1600"/>
              <a:buChar char="●"/>
            </a:pPr>
            <a:r>
              <a:rPr lang="en" sz="1600"/>
              <a:t>Creativity is encouraged to entertain and help campers use their imagination while playing</a:t>
            </a:r>
            <a:endParaRPr sz="1600"/>
          </a:p>
          <a:p>
            <a:pPr indent="-330200" lvl="1" marL="914400" rtl="0" algn="l">
              <a:spcBef>
                <a:spcPts val="0"/>
              </a:spcBef>
              <a:spcAft>
                <a:spcPts val="0"/>
              </a:spcAft>
              <a:buSzPts val="1600"/>
              <a:buChar char="○"/>
            </a:pPr>
            <a:r>
              <a:rPr lang="en" sz="1600"/>
              <a:t>Following themes of the day, campers can be take on ‘adventures’ while learning new skills</a:t>
            </a:r>
            <a:endParaRPr sz="1600"/>
          </a:p>
          <a:p>
            <a:pPr indent="-330200" lvl="0" marL="457200" rtl="0" algn="l">
              <a:spcBef>
                <a:spcPts val="0"/>
              </a:spcBef>
              <a:spcAft>
                <a:spcPts val="0"/>
              </a:spcAft>
              <a:buSzPts val="1600"/>
              <a:buChar char="●"/>
            </a:pPr>
            <a:r>
              <a:rPr lang="en" sz="1600"/>
              <a:t>Campers have the option to participate in our ‘Learn to Bike Program’</a:t>
            </a:r>
            <a:endParaRPr sz="16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Adventure Camp - Daily Programming</a:t>
            </a:r>
            <a:endParaRPr/>
          </a:p>
        </p:txBody>
      </p:sp>
      <p:pic>
        <p:nvPicPr>
          <p:cNvPr id="277" name="Google Shape;277;p43"/>
          <p:cNvPicPr preferRelativeResize="0"/>
          <p:nvPr/>
        </p:nvPicPr>
        <p:blipFill>
          <a:blip r:embed="rId3">
            <a:alphaModFix/>
          </a:blip>
          <a:stretch>
            <a:fillRect/>
          </a:stretch>
        </p:blipFill>
        <p:spPr>
          <a:xfrm>
            <a:off x="734500" y="2205350"/>
            <a:ext cx="7237899" cy="2668400"/>
          </a:xfrm>
          <a:prstGeom prst="rect">
            <a:avLst/>
          </a:prstGeom>
          <a:noFill/>
          <a:ln>
            <a:noFill/>
          </a:ln>
        </p:spPr>
      </p:pic>
      <p:sp>
        <p:nvSpPr>
          <p:cNvPr id="278" name="Google Shape;278;p43"/>
          <p:cNvSpPr txBox="1"/>
          <p:nvPr/>
        </p:nvSpPr>
        <p:spPr>
          <a:xfrm>
            <a:off x="691100" y="1405425"/>
            <a:ext cx="7281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5"/>
                </a:solidFill>
                <a:latin typeface="Roboto"/>
                <a:ea typeface="Roboto"/>
                <a:cs typeface="Roboto"/>
                <a:sym typeface="Roboto"/>
              </a:rPr>
              <a:t>Adventure Camp Coordinators or Coordinators will share a schedule to be followed by adventure camp groups throughout the week. The image below is a template to use as reference.</a:t>
            </a:r>
            <a:endParaRPr>
              <a:solidFill>
                <a:schemeClr val="accent5"/>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Adventure Camp Manual</a:t>
            </a:r>
            <a:endParaRPr/>
          </a:p>
        </p:txBody>
      </p:sp>
      <p:sp>
        <p:nvSpPr>
          <p:cNvPr id="284" name="Google Shape;284;p4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t>
            </a:r>
            <a:r>
              <a:rPr lang="en" u="sng">
                <a:solidFill>
                  <a:schemeClr val="hlink"/>
                </a:solidFill>
                <a:hlinkClick r:id="rId3"/>
              </a:rPr>
              <a:t>Adventure Camp Manual</a:t>
            </a:r>
            <a:r>
              <a:rPr lang="en"/>
              <a:t> walks Coaches through the process of working as an Adventure Camp Coach. The manual contains:</a:t>
            </a:r>
            <a:endParaRPr/>
          </a:p>
          <a:p>
            <a:pPr indent="-323850" lvl="0" marL="457200" rtl="0" algn="l">
              <a:spcBef>
                <a:spcPts val="1600"/>
              </a:spcBef>
              <a:spcAft>
                <a:spcPts val="0"/>
              </a:spcAft>
              <a:buSzPts val="1500"/>
              <a:buChar char="●"/>
            </a:pPr>
            <a:r>
              <a:rPr lang="en" sz="1500"/>
              <a:t>Introduction of yourself and each camper in the group</a:t>
            </a:r>
            <a:endParaRPr sz="1500"/>
          </a:p>
          <a:p>
            <a:pPr indent="-323850" lvl="0" marL="457200" rtl="0" algn="l">
              <a:spcBef>
                <a:spcPts val="0"/>
              </a:spcBef>
              <a:spcAft>
                <a:spcPts val="0"/>
              </a:spcAft>
              <a:buSzPts val="1500"/>
              <a:buChar char="●"/>
            </a:pPr>
            <a:r>
              <a:rPr lang="en" sz="1500"/>
              <a:t>How to set rules and boundaries - S.T.A.R.S.</a:t>
            </a:r>
            <a:endParaRPr sz="1500"/>
          </a:p>
          <a:p>
            <a:pPr indent="-323850" lvl="0" marL="457200" rtl="0" algn="l">
              <a:spcBef>
                <a:spcPts val="0"/>
              </a:spcBef>
              <a:spcAft>
                <a:spcPts val="0"/>
              </a:spcAft>
              <a:buSzPts val="1500"/>
              <a:buChar char="●"/>
            </a:pPr>
            <a:r>
              <a:rPr lang="en" sz="1500"/>
              <a:t>Circle and Icebreaker games</a:t>
            </a:r>
            <a:endParaRPr sz="1500"/>
          </a:p>
          <a:p>
            <a:pPr indent="-323850" lvl="0" marL="457200" rtl="0" algn="l">
              <a:spcBef>
                <a:spcPts val="0"/>
              </a:spcBef>
              <a:spcAft>
                <a:spcPts val="0"/>
              </a:spcAft>
              <a:buSzPts val="1500"/>
              <a:buChar char="●"/>
            </a:pPr>
            <a:r>
              <a:rPr lang="en" sz="1500"/>
              <a:t>A breakdown of how to teach skills of the core sports</a:t>
            </a:r>
            <a:endParaRPr sz="1500"/>
          </a:p>
          <a:p>
            <a:pPr indent="-323850" lvl="0" marL="457200" rtl="0" algn="l">
              <a:spcBef>
                <a:spcPts val="0"/>
              </a:spcBef>
              <a:spcAft>
                <a:spcPts val="0"/>
              </a:spcAft>
              <a:buSzPts val="1500"/>
              <a:buChar char="●"/>
            </a:pPr>
            <a:r>
              <a:rPr lang="en" sz="1500"/>
              <a:t>Games to help campers practice skills being learned in a fun manner</a:t>
            </a:r>
            <a:endParaRPr sz="15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5"/>
          <p:cNvSpPr txBox="1"/>
          <p:nvPr>
            <p:ph type="title"/>
          </p:nvPr>
        </p:nvSpPr>
        <p:spPr>
          <a:xfrm>
            <a:off x="265500" y="211550"/>
            <a:ext cx="4045200" cy="150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Adventure Camp Booklet </a:t>
            </a:r>
            <a:endParaRPr/>
          </a:p>
        </p:txBody>
      </p:sp>
      <p:sp>
        <p:nvSpPr>
          <p:cNvPr id="290" name="Google Shape;290;p45"/>
          <p:cNvSpPr txBox="1"/>
          <p:nvPr>
            <p:ph idx="2" type="body"/>
          </p:nvPr>
        </p:nvSpPr>
        <p:spPr>
          <a:xfrm>
            <a:off x="265500" y="1992025"/>
            <a:ext cx="3837000" cy="15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Adventure Camp Booklets are designed to supplement daily programming as a low energy activity and creative outlet for campers to express themselves while learning about sports.</a:t>
            </a:r>
            <a:endParaRPr sz="1300"/>
          </a:p>
          <a:p>
            <a:pPr indent="0" lvl="0" marL="0" rtl="0" algn="l">
              <a:spcBef>
                <a:spcPts val="1600"/>
              </a:spcBef>
              <a:spcAft>
                <a:spcPts val="0"/>
              </a:spcAft>
              <a:buNone/>
            </a:pPr>
            <a:r>
              <a:rPr lang="en" sz="1300"/>
              <a:t>Each Camper will go home at the end of the week with the Adventure Camp Booklet they work on while attending camp.</a:t>
            </a:r>
            <a:endParaRPr sz="1300"/>
          </a:p>
          <a:p>
            <a:pPr indent="-311150" lvl="0" marL="457200" rtl="0" algn="l">
              <a:spcBef>
                <a:spcPts val="1600"/>
              </a:spcBef>
              <a:spcAft>
                <a:spcPts val="0"/>
              </a:spcAft>
              <a:buSzPts val="1300"/>
              <a:buChar char="●"/>
            </a:pPr>
            <a:r>
              <a:rPr lang="en" sz="1300"/>
              <a:t>Best used in down time between snacks, lunches and programming.</a:t>
            </a:r>
            <a:endParaRPr sz="1300"/>
          </a:p>
        </p:txBody>
      </p:sp>
      <p:pic>
        <p:nvPicPr>
          <p:cNvPr id="291" name="Google Shape;291;p45"/>
          <p:cNvPicPr preferRelativeResize="0"/>
          <p:nvPr/>
        </p:nvPicPr>
        <p:blipFill>
          <a:blip r:embed="rId3">
            <a:alphaModFix/>
          </a:blip>
          <a:stretch>
            <a:fillRect/>
          </a:stretch>
        </p:blipFill>
        <p:spPr>
          <a:xfrm>
            <a:off x="6041302" y="655100"/>
            <a:ext cx="2660025" cy="3461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Learn to Bike Programming</a:t>
            </a:r>
            <a:endParaRPr/>
          </a:p>
        </p:txBody>
      </p:sp>
      <p:sp>
        <p:nvSpPr>
          <p:cNvPr id="297" name="Google Shape;297;p4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 to Bike programming is geared to equip campers with the skills, confidence and knowledge to ride their bike independently, without the use of aids.</a:t>
            </a:r>
            <a:endParaRPr/>
          </a:p>
          <a:p>
            <a:pPr indent="-317500" lvl="0" marL="457200" rtl="0" algn="l">
              <a:spcBef>
                <a:spcPts val="1600"/>
              </a:spcBef>
              <a:spcAft>
                <a:spcPts val="0"/>
              </a:spcAft>
              <a:buSzPts val="1400"/>
              <a:buChar char="●"/>
            </a:pPr>
            <a:r>
              <a:rPr lang="en" sz="1400"/>
              <a:t>Campers are taught the basics; balancing, starting and stopping their bikes.</a:t>
            </a:r>
            <a:endParaRPr sz="1400"/>
          </a:p>
          <a:p>
            <a:pPr indent="-317500" lvl="0" marL="457200" rtl="0" algn="l">
              <a:spcBef>
                <a:spcPts val="1000"/>
              </a:spcBef>
              <a:spcAft>
                <a:spcPts val="0"/>
              </a:spcAft>
              <a:buSzPts val="1400"/>
              <a:buChar char="●"/>
            </a:pPr>
            <a:r>
              <a:rPr lang="en" sz="1400"/>
              <a:t>The introduction of navigation through obstacle courses prepares campers to ride their bike in public areas</a:t>
            </a:r>
            <a:endParaRPr sz="1400"/>
          </a:p>
          <a:p>
            <a:pPr indent="-317500" lvl="0" marL="457200" rtl="0" algn="l">
              <a:spcBef>
                <a:spcPts val="1000"/>
              </a:spcBef>
              <a:spcAft>
                <a:spcPts val="0"/>
              </a:spcAft>
              <a:buSzPts val="1400"/>
              <a:buChar char="●"/>
            </a:pPr>
            <a:r>
              <a:rPr lang="en" sz="1400"/>
              <a:t>Road safety, hand signals and general safety are taught to students to ensure their safety while riding their bikes</a:t>
            </a:r>
            <a:endParaRPr sz="1400"/>
          </a:p>
          <a:p>
            <a:pPr indent="-317500" lvl="0" marL="457200" rtl="0" algn="l">
              <a:spcBef>
                <a:spcPts val="1000"/>
              </a:spcBef>
              <a:spcAft>
                <a:spcPts val="1000"/>
              </a:spcAft>
              <a:buSzPts val="1400"/>
              <a:buChar char="●"/>
            </a:pPr>
            <a:r>
              <a:rPr lang="en" sz="1400"/>
              <a:t>Campers will experience riding their bikes on different terrains to help increase the difficulty and prepare them for a realistic riding experience.</a:t>
            </a:r>
            <a:endParaRPr sz="14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Activity</a:t>
            </a:r>
            <a:r>
              <a:rPr lang="en"/>
              <a:t> Specific - Programming Basics</a:t>
            </a:r>
            <a:endParaRPr/>
          </a:p>
        </p:txBody>
      </p:sp>
      <p:sp>
        <p:nvSpPr>
          <p:cNvPr id="303" name="Google Shape;303;p47"/>
          <p:cNvSpPr txBox="1"/>
          <p:nvPr>
            <p:ph idx="1" type="body"/>
          </p:nvPr>
        </p:nvSpPr>
        <p:spPr>
          <a:xfrm>
            <a:off x="387900" y="1377625"/>
            <a:ext cx="8368200" cy="209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700"/>
              <a:t>Activity Specific Programs (Ages 7 - 12 years old) will be introduced the basics of the activities while developing their practical skills, confidence and leadership skills to help them to progress through the more challenging skills of the chosen activity.</a:t>
            </a:r>
            <a:endParaRPr sz="1700"/>
          </a:p>
          <a:p>
            <a:pPr indent="-330200" lvl="0" marL="457200" rtl="0" algn="l">
              <a:spcBef>
                <a:spcPts val="1600"/>
              </a:spcBef>
              <a:spcAft>
                <a:spcPts val="0"/>
              </a:spcAft>
              <a:buSzPts val="1600"/>
              <a:buChar char="●"/>
            </a:pPr>
            <a:r>
              <a:rPr lang="en" sz="1600"/>
              <a:t>Programming Schedules reinforce this methodology by introducing simpler skills at the beginning of the week and allowing for coaches to add in progressions to engage every campers skill level.</a:t>
            </a:r>
            <a:endParaRPr sz="1600"/>
          </a:p>
          <a:p>
            <a:pPr indent="0" lvl="0" marL="0" rtl="0" algn="l">
              <a:spcBef>
                <a:spcPts val="1600"/>
              </a:spcBef>
              <a:spcAft>
                <a:spcPts val="1600"/>
              </a:spcAft>
              <a:buNone/>
            </a:pPr>
            <a:r>
              <a:t/>
            </a:r>
            <a:endParaRPr sz="1600"/>
          </a:p>
        </p:txBody>
      </p:sp>
      <p:sp>
        <p:nvSpPr>
          <p:cNvPr id="304" name="Google Shape;304;p47"/>
          <p:cNvSpPr txBox="1"/>
          <p:nvPr/>
        </p:nvSpPr>
        <p:spPr>
          <a:xfrm>
            <a:off x="387900" y="3341425"/>
            <a:ext cx="4295700" cy="1775100"/>
          </a:xfrm>
          <a:prstGeom prst="rect">
            <a:avLst/>
          </a:prstGeom>
          <a:noFill/>
          <a:ln>
            <a:noFill/>
          </a:ln>
        </p:spPr>
        <p:txBody>
          <a:bodyPr anchorCtr="0" anchor="ctr" bIns="91425" lIns="91425" spcFirstLastPara="1" rIns="91425" wrap="square" tIns="91425">
            <a:spAutoFit/>
          </a:bodyPr>
          <a:lstStyle/>
          <a:p>
            <a:pPr indent="-336550" lvl="0" marL="457200" rtl="0" algn="l">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Activity Specific Programs include:</a:t>
            </a:r>
            <a:endParaRPr sz="1700">
              <a:solidFill>
                <a:schemeClr val="dk1"/>
              </a:solidFill>
              <a:latin typeface="Roboto"/>
              <a:ea typeface="Roboto"/>
              <a:cs typeface="Roboto"/>
              <a:sym typeface="Roboto"/>
            </a:endParaRPr>
          </a:p>
          <a:p>
            <a:pPr indent="-311150" lvl="1" marL="914400" rtl="0" algn="l">
              <a:spcBef>
                <a:spcPts val="1000"/>
              </a:spcBef>
              <a:spcAft>
                <a:spcPts val="0"/>
              </a:spcAft>
              <a:buClr>
                <a:schemeClr val="dk1"/>
              </a:buClr>
              <a:buSzPts val="1300"/>
              <a:buFont typeface="Roboto"/>
              <a:buChar char="○"/>
            </a:pPr>
            <a:r>
              <a:rPr lang="en" sz="1300">
                <a:solidFill>
                  <a:schemeClr val="dk1"/>
                </a:solidFill>
                <a:latin typeface="Roboto"/>
                <a:ea typeface="Roboto"/>
                <a:cs typeface="Roboto"/>
                <a:sym typeface="Roboto"/>
              </a:rPr>
              <a:t>Soccer</a:t>
            </a:r>
            <a:endParaRPr sz="1300">
              <a:solidFill>
                <a:schemeClr val="dk1"/>
              </a:solidFill>
              <a:latin typeface="Roboto"/>
              <a:ea typeface="Roboto"/>
              <a:cs typeface="Roboto"/>
              <a:sym typeface="Roboto"/>
            </a:endParaRPr>
          </a:p>
          <a:p>
            <a:pPr indent="-311150" lvl="1" marL="914400" rtl="0" algn="l">
              <a:spcBef>
                <a:spcPts val="0"/>
              </a:spcBef>
              <a:spcAft>
                <a:spcPts val="0"/>
              </a:spcAft>
              <a:buClr>
                <a:schemeClr val="dk1"/>
              </a:buClr>
              <a:buSzPts val="1300"/>
              <a:buFont typeface="Roboto"/>
              <a:buChar char="○"/>
            </a:pPr>
            <a:r>
              <a:rPr lang="en" sz="1300">
                <a:solidFill>
                  <a:schemeClr val="dk1"/>
                </a:solidFill>
                <a:latin typeface="Roboto"/>
                <a:ea typeface="Roboto"/>
                <a:cs typeface="Roboto"/>
                <a:sym typeface="Roboto"/>
              </a:rPr>
              <a:t>Basketball</a:t>
            </a:r>
            <a:endParaRPr sz="1300">
              <a:solidFill>
                <a:schemeClr val="dk1"/>
              </a:solidFill>
              <a:latin typeface="Roboto"/>
              <a:ea typeface="Roboto"/>
              <a:cs typeface="Roboto"/>
              <a:sym typeface="Roboto"/>
            </a:endParaRPr>
          </a:p>
          <a:p>
            <a:pPr indent="-311150" lvl="1" marL="914400" rtl="0" algn="l">
              <a:spcBef>
                <a:spcPts val="0"/>
              </a:spcBef>
              <a:spcAft>
                <a:spcPts val="0"/>
              </a:spcAft>
              <a:buClr>
                <a:schemeClr val="dk1"/>
              </a:buClr>
              <a:buSzPts val="1300"/>
              <a:buFont typeface="Roboto"/>
              <a:buChar char="○"/>
            </a:pPr>
            <a:r>
              <a:rPr lang="en" sz="1300">
                <a:solidFill>
                  <a:schemeClr val="dk1"/>
                </a:solidFill>
                <a:latin typeface="Roboto"/>
                <a:ea typeface="Roboto"/>
                <a:cs typeface="Roboto"/>
                <a:sym typeface="Roboto"/>
              </a:rPr>
              <a:t>Tennis</a:t>
            </a:r>
            <a:endParaRPr sz="1300">
              <a:solidFill>
                <a:schemeClr val="dk1"/>
              </a:solidFill>
              <a:latin typeface="Roboto"/>
              <a:ea typeface="Roboto"/>
              <a:cs typeface="Roboto"/>
              <a:sym typeface="Roboto"/>
            </a:endParaRPr>
          </a:p>
          <a:p>
            <a:pPr indent="-311150" lvl="1" marL="914400" rtl="0" algn="l">
              <a:spcBef>
                <a:spcPts val="0"/>
              </a:spcBef>
              <a:spcAft>
                <a:spcPts val="0"/>
              </a:spcAft>
              <a:buClr>
                <a:schemeClr val="dk1"/>
              </a:buClr>
              <a:buSzPts val="1300"/>
              <a:buFont typeface="Roboto"/>
              <a:buChar char="○"/>
            </a:pPr>
            <a:r>
              <a:rPr lang="en" sz="1300">
                <a:solidFill>
                  <a:schemeClr val="dk1"/>
                </a:solidFill>
                <a:latin typeface="Roboto"/>
                <a:ea typeface="Roboto"/>
                <a:cs typeface="Roboto"/>
                <a:sym typeface="Roboto"/>
              </a:rPr>
              <a:t>Dance and Gymnastics</a:t>
            </a:r>
            <a:endParaRPr sz="1300">
              <a:solidFill>
                <a:schemeClr val="dk1"/>
              </a:solidFill>
              <a:latin typeface="Roboto"/>
              <a:ea typeface="Roboto"/>
              <a:cs typeface="Roboto"/>
              <a:sym typeface="Roboto"/>
            </a:endParaRPr>
          </a:p>
          <a:p>
            <a:pPr indent="-311150" lvl="1" marL="914400" rtl="0" algn="l">
              <a:spcBef>
                <a:spcPts val="0"/>
              </a:spcBef>
              <a:spcAft>
                <a:spcPts val="0"/>
              </a:spcAft>
              <a:buClr>
                <a:schemeClr val="dk1"/>
              </a:buClr>
              <a:buSzPts val="1300"/>
              <a:buFont typeface="Roboto"/>
              <a:buChar char="○"/>
            </a:pPr>
            <a:r>
              <a:rPr lang="en" sz="1300">
                <a:solidFill>
                  <a:schemeClr val="dk1"/>
                </a:solidFill>
                <a:latin typeface="Roboto"/>
                <a:ea typeface="Roboto"/>
                <a:cs typeface="Roboto"/>
                <a:sym typeface="Roboto"/>
              </a:rPr>
              <a:t>Swimming</a:t>
            </a:r>
            <a:endParaRPr sz="1300">
              <a:solidFill>
                <a:schemeClr val="dk1"/>
              </a:solidFill>
              <a:latin typeface="Roboto"/>
              <a:ea typeface="Roboto"/>
              <a:cs typeface="Roboto"/>
              <a:sym typeface="Roboto"/>
            </a:endParaRPr>
          </a:p>
          <a:p>
            <a:pPr indent="-311150" lvl="1" marL="914400" rtl="0" algn="l">
              <a:spcBef>
                <a:spcPts val="0"/>
              </a:spcBef>
              <a:spcAft>
                <a:spcPts val="0"/>
              </a:spcAft>
              <a:buClr>
                <a:schemeClr val="dk1"/>
              </a:buClr>
              <a:buSzPts val="1300"/>
              <a:buFont typeface="Roboto"/>
              <a:buChar char="○"/>
            </a:pPr>
            <a:r>
              <a:rPr lang="en" sz="1300">
                <a:solidFill>
                  <a:schemeClr val="dk1"/>
                </a:solidFill>
                <a:latin typeface="Roboto"/>
                <a:ea typeface="Roboto"/>
                <a:cs typeface="Roboto"/>
                <a:sym typeface="Roboto"/>
              </a:rPr>
              <a:t>Volleyball</a:t>
            </a:r>
            <a:endParaRPr sz="1300">
              <a:solidFill>
                <a:schemeClr val="dk1"/>
              </a:solidFill>
              <a:latin typeface="Roboto"/>
              <a:ea typeface="Roboto"/>
              <a:cs typeface="Roboto"/>
              <a:sym typeface="Roboto"/>
            </a:endParaRPr>
          </a:p>
        </p:txBody>
      </p:sp>
      <p:sp>
        <p:nvSpPr>
          <p:cNvPr id="305" name="Google Shape;305;p47"/>
          <p:cNvSpPr txBox="1"/>
          <p:nvPr/>
        </p:nvSpPr>
        <p:spPr>
          <a:xfrm>
            <a:off x="4441325" y="3469525"/>
            <a:ext cx="4389600" cy="1647000"/>
          </a:xfrm>
          <a:prstGeom prst="rect">
            <a:avLst/>
          </a:prstGeom>
          <a:noFill/>
          <a:ln>
            <a:noFill/>
          </a:ln>
        </p:spPr>
        <p:txBody>
          <a:bodyPr anchorCtr="0" anchor="ctr" bIns="91425" lIns="91425" spcFirstLastPara="1" rIns="91425" wrap="square" tIns="91425">
            <a:spAutoFit/>
          </a:bodyPr>
          <a:lstStyle/>
          <a:p>
            <a:pPr indent="-336550" lvl="0" marL="457200" rtl="0" algn="l">
              <a:spcBef>
                <a:spcPts val="0"/>
              </a:spcBef>
              <a:spcAft>
                <a:spcPts val="0"/>
              </a:spcAft>
              <a:buClr>
                <a:schemeClr val="lt1"/>
              </a:buClr>
              <a:buSzPts val="1700"/>
              <a:buFont typeface="Roboto"/>
              <a:buChar char="●"/>
            </a:pPr>
            <a:r>
              <a:rPr lang="en" sz="1700">
                <a:solidFill>
                  <a:schemeClr val="lt1"/>
                </a:solidFill>
                <a:latin typeface="Roboto"/>
                <a:ea typeface="Roboto"/>
                <a:cs typeface="Roboto"/>
                <a:sym typeface="Roboto"/>
              </a:rPr>
              <a:t>Activity Specific Programs include:</a:t>
            </a:r>
            <a:endParaRPr sz="1700">
              <a:solidFill>
                <a:schemeClr val="lt1"/>
              </a:solidFill>
              <a:latin typeface="Roboto"/>
              <a:ea typeface="Roboto"/>
              <a:cs typeface="Roboto"/>
              <a:sym typeface="Roboto"/>
            </a:endParaRPr>
          </a:p>
          <a:p>
            <a:pPr indent="-311150" lvl="1" marL="914400" rtl="0" algn="l">
              <a:spcBef>
                <a:spcPts val="0"/>
              </a:spcBef>
              <a:spcAft>
                <a:spcPts val="0"/>
              </a:spcAft>
              <a:buClr>
                <a:schemeClr val="dk1"/>
              </a:buClr>
              <a:buSzPts val="1300"/>
              <a:buFont typeface="Roboto"/>
              <a:buChar char="○"/>
            </a:pPr>
            <a:r>
              <a:rPr lang="en" sz="1300">
                <a:solidFill>
                  <a:schemeClr val="dk1"/>
                </a:solidFill>
                <a:latin typeface="Roboto"/>
                <a:ea typeface="Roboto"/>
                <a:cs typeface="Roboto"/>
                <a:sym typeface="Roboto"/>
              </a:rPr>
              <a:t>Coding</a:t>
            </a:r>
            <a:endParaRPr sz="1300">
              <a:solidFill>
                <a:schemeClr val="dk1"/>
              </a:solidFill>
              <a:latin typeface="Roboto"/>
              <a:ea typeface="Roboto"/>
              <a:cs typeface="Roboto"/>
              <a:sym typeface="Roboto"/>
            </a:endParaRPr>
          </a:p>
          <a:p>
            <a:pPr indent="-311150" lvl="1" marL="914400" rtl="0" algn="l">
              <a:spcBef>
                <a:spcPts val="0"/>
              </a:spcBef>
              <a:spcAft>
                <a:spcPts val="0"/>
              </a:spcAft>
              <a:buClr>
                <a:schemeClr val="dk1"/>
              </a:buClr>
              <a:buSzPts val="1300"/>
              <a:buFont typeface="Roboto"/>
              <a:buChar char="○"/>
            </a:pPr>
            <a:r>
              <a:rPr lang="en" sz="1300">
                <a:solidFill>
                  <a:schemeClr val="dk1"/>
                </a:solidFill>
                <a:latin typeface="Roboto"/>
                <a:ea typeface="Roboto"/>
                <a:cs typeface="Roboto"/>
                <a:sym typeface="Roboto"/>
              </a:rPr>
              <a:t>3D Design</a:t>
            </a:r>
            <a:endParaRPr sz="1300">
              <a:solidFill>
                <a:schemeClr val="dk1"/>
              </a:solidFill>
              <a:latin typeface="Roboto"/>
              <a:ea typeface="Roboto"/>
              <a:cs typeface="Roboto"/>
              <a:sym typeface="Roboto"/>
            </a:endParaRPr>
          </a:p>
          <a:p>
            <a:pPr indent="-311150" lvl="1" marL="914400" rtl="0" algn="l">
              <a:spcBef>
                <a:spcPts val="0"/>
              </a:spcBef>
              <a:spcAft>
                <a:spcPts val="0"/>
              </a:spcAft>
              <a:buClr>
                <a:schemeClr val="dk1"/>
              </a:buClr>
              <a:buSzPts val="1300"/>
              <a:buFont typeface="Roboto"/>
              <a:buChar char="○"/>
            </a:pPr>
            <a:r>
              <a:rPr lang="en" sz="1300">
                <a:solidFill>
                  <a:schemeClr val="dk1"/>
                </a:solidFill>
                <a:latin typeface="Roboto"/>
                <a:ea typeface="Roboto"/>
                <a:cs typeface="Roboto"/>
                <a:sym typeface="Roboto"/>
              </a:rPr>
              <a:t>Lego Robotics</a:t>
            </a:r>
            <a:endParaRPr sz="1300">
              <a:solidFill>
                <a:schemeClr val="dk1"/>
              </a:solidFill>
              <a:latin typeface="Roboto"/>
              <a:ea typeface="Roboto"/>
              <a:cs typeface="Roboto"/>
              <a:sym typeface="Roboto"/>
            </a:endParaRPr>
          </a:p>
          <a:p>
            <a:pPr indent="-311150" lvl="1" marL="914400" rtl="0" algn="l">
              <a:spcBef>
                <a:spcPts val="0"/>
              </a:spcBef>
              <a:spcAft>
                <a:spcPts val="0"/>
              </a:spcAft>
              <a:buClr>
                <a:schemeClr val="dk1"/>
              </a:buClr>
              <a:buSzPts val="1300"/>
              <a:buFont typeface="Roboto"/>
              <a:buChar char="○"/>
            </a:pPr>
            <a:r>
              <a:rPr lang="en" sz="1300">
                <a:solidFill>
                  <a:schemeClr val="dk1"/>
                </a:solidFill>
                <a:latin typeface="Roboto"/>
                <a:ea typeface="Roboto"/>
                <a:cs typeface="Roboto"/>
                <a:sym typeface="Roboto"/>
              </a:rPr>
              <a:t>STEM </a:t>
            </a:r>
            <a:endParaRPr sz="1300">
              <a:solidFill>
                <a:schemeClr val="dk1"/>
              </a:solidFill>
              <a:latin typeface="Roboto"/>
              <a:ea typeface="Roboto"/>
              <a:cs typeface="Roboto"/>
              <a:sym typeface="Roboto"/>
            </a:endParaRPr>
          </a:p>
          <a:p>
            <a:pPr indent="-311150" lvl="1" marL="914400" rtl="0" algn="l">
              <a:spcBef>
                <a:spcPts val="0"/>
              </a:spcBef>
              <a:spcAft>
                <a:spcPts val="0"/>
              </a:spcAft>
              <a:buClr>
                <a:schemeClr val="dk1"/>
              </a:buClr>
              <a:buSzPts val="1300"/>
              <a:buFont typeface="Roboto"/>
              <a:buChar char="○"/>
            </a:pPr>
            <a:r>
              <a:rPr lang="en" sz="1300">
                <a:solidFill>
                  <a:schemeClr val="dk1"/>
                </a:solidFill>
                <a:latin typeface="Roboto"/>
                <a:ea typeface="Roboto"/>
                <a:cs typeface="Roboto"/>
                <a:sym typeface="Roboto"/>
              </a:rPr>
              <a:t>Eco-Guardians</a:t>
            </a:r>
            <a:endParaRPr sz="1300">
              <a:solidFill>
                <a:schemeClr val="dk1"/>
              </a:solidFill>
              <a:latin typeface="Roboto"/>
              <a:ea typeface="Roboto"/>
              <a:cs typeface="Roboto"/>
              <a:sym typeface="Roboto"/>
            </a:endParaRPr>
          </a:p>
          <a:p>
            <a:pPr indent="-311150" lvl="1" marL="914400" rtl="0" algn="l">
              <a:spcBef>
                <a:spcPts val="0"/>
              </a:spcBef>
              <a:spcAft>
                <a:spcPts val="0"/>
              </a:spcAft>
              <a:buClr>
                <a:schemeClr val="dk1"/>
              </a:buClr>
              <a:buSzPts val="1300"/>
              <a:buFont typeface="Roboto"/>
              <a:buChar char="○"/>
            </a:pPr>
            <a:r>
              <a:rPr lang="en" sz="1300">
                <a:solidFill>
                  <a:schemeClr val="dk1"/>
                </a:solidFill>
                <a:latin typeface="Roboto"/>
                <a:ea typeface="Roboto"/>
                <a:cs typeface="Roboto"/>
                <a:sym typeface="Roboto"/>
              </a:rPr>
              <a:t>Chess</a:t>
            </a:r>
            <a:endParaRPr sz="1300">
              <a:solidFill>
                <a:schemeClr val="dk1"/>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Daily Programming</a:t>
            </a:r>
            <a:endParaRPr/>
          </a:p>
        </p:txBody>
      </p:sp>
      <p:sp>
        <p:nvSpPr>
          <p:cNvPr id="311" name="Google Shape;311;p4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Daily Programming Schedules will be provided for each activity. </a:t>
            </a:r>
            <a:endParaRPr/>
          </a:p>
          <a:p>
            <a:pPr indent="-342900" lvl="0" marL="457200" rtl="0" algn="l">
              <a:spcBef>
                <a:spcPts val="1600"/>
              </a:spcBef>
              <a:spcAft>
                <a:spcPts val="0"/>
              </a:spcAft>
              <a:buSzPts val="1800"/>
              <a:buChar char="●"/>
            </a:pPr>
            <a:r>
              <a:rPr lang="en"/>
              <a:t>Daily Programming Schedules are </a:t>
            </a:r>
            <a:r>
              <a:rPr lang="en"/>
              <a:t>to be used as a guide for what </a:t>
            </a:r>
            <a:r>
              <a:rPr lang="en"/>
              <a:t>skills</a:t>
            </a:r>
            <a:r>
              <a:rPr lang="en"/>
              <a:t> to teach throughout the week</a:t>
            </a:r>
            <a:endParaRPr/>
          </a:p>
          <a:p>
            <a:pPr indent="-317500" lvl="1" marL="914400" rtl="0" algn="l">
              <a:spcBef>
                <a:spcPts val="1000"/>
              </a:spcBef>
              <a:spcAft>
                <a:spcPts val="0"/>
              </a:spcAft>
              <a:buSzPts val="1400"/>
              <a:buChar char="○"/>
            </a:pPr>
            <a:r>
              <a:rPr lang="en"/>
              <a:t>Group interests, abilities and availability of space will create flexibility within the Daily Programming Schedule</a:t>
            </a:r>
            <a:endParaRPr/>
          </a:p>
          <a:p>
            <a:pPr indent="-342900" lvl="0" marL="457200" rtl="0" algn="l">
              <a:spcBef>
                <a:spcPts val="1000"/>
              </a:spcBef>
              <a:spcAft>
                <a:spcPts val="1000"/>
              </a:spcAft>
              <a:buSzPts val="1800"/>
              <a:buChar char="●"/>
            </a:pPr>
            <a:r>
              <a:rPr lang="en"/>
              <a:t>Coaches are responsible for preparing activities and games to teach and develop the skills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Low Organizational Games</a:t>
            </a:r>
            <a:endParaRPr/>
          </a:p>
        </p:txBody>
      </p:sp>
      <p:sp>
        <p:nvSpPr>
          <p:cNvPr id="317" name="Google Shape;317;p4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Low Organizational Games Handbook is a useful resource to help Coaches build lesson plan </a:t>
            </a:r>
            <a:r>
              <a:rPr lang="en"/>
              <a:t>activities</a:t>
            </a:r>
            <a:r>
              <a:rPr lang="en"/>
              <a:t> from or to use as back up games if planned </a:t>
            </a:r>
            <a:r>
              <a:rPr lang="en"/>
              <a:t>activities</a:t>
            </a:r>
            <a:r>
              <a:rPr lang="en"/>
              <a:t> end earlier than expected. </a:t>
            </a:r>
            <a:r>
              <a:rPr lang="en"/>
              <a:t>The Low Organizational Games Handbook  can be accessed at </a:t>
            </a:r>
            <a:r>
              <a:rPr lang="en" u="sng">
                <a:solidFill>
                  <a:schemeClr val="hlink"/>
                </a:solidFill>
                <a:hlinkClick r:id="rId3"/>
              </a:rPr>
              <a:t>tacsports.ca/training</a:t>
            </a:r>
            <a:endParaRPr/>
          </a:p>
          <a:p>
            <a:pPr indent="-330200" lvl="0" marL="457200" rtl="0" algn="l">
              <a:spcBef>
                <a:spcPts val="1600"/>
              </a:spcBef>
              <a:spcAft>
                <a:spcPts val="0"/>
              </a:spcAft>
              <a:buSzPts val="1600"/>
              <a:buChar char="●"/>
            </a:pPr>
            <a:r>
              <a:rPr lang="en" sz="1600"/>
              <a:t>Contains games for different levels of energy exertion</a:t>
            </a:r>
            <a:endParaRPr sz="1600"/>
          </a:p>
          <a:p>
            <a:pPr indent="-330200" lvl="0" marL="457200" rtl="0" algn="l">
              <a:spcBef>
                <a:spcPts val="0"/>
              </a:spcBef>
              <a:spcAft>
                <a:spcPts val="0"/>
              </a:spcAft>
              <a:buSzPts val="1600"/>
              <a:buChar char="●"/>
            </a:pPr>
            <a:r>
              <a:rPr lang="en" sz="1600"/>
              <a:t>Sport specific sections allow coaches to access games based on sport</a:t>
            </a:r>
            <a:endParaRPr sz="1600"/>
          </a:p>
          <a:p>
            <a:pPr indent="-330200" lvl="0" marL="457200" rtl="0" algn="l">
              <a:spcBef>
                <a:spcPts val="0"/>
              </a:spcBef>
              <a:spcAft>
                <a:spcPts val="0"/>
              </a:spcAft>
              <a:buSzPts val="1600"/>
              <a:buChar char="●"/>
            </a:pPr>
            <a:r>
              <a:rPr lang="en" sz="1600"/>
              <a:t>Rules of the games are provided in detail</a:t>
            </a:r>
            <a:endParaRPr sz="1600"/>
          </a:p>
          <a:p>
            <a:pPr indent="-330200" lvl="0" marL="457200" rtl="0" algn="l">
              <a:spcBef>
                <a:spcPts val="0"/>
              </a:spcBef>
              <a:spcAft>
                <a:spcPts val="0"/>
              </a:spcAft>
              <a:buSzPts val="1600"/>
              <a:buChar char="●"/>
            </a:pPr>
            <a:r>
              <a:rPr lang="en" sz="1600"/>
              <a:t>The games can be modified easily to fit the sport or abilities of the group</a:t>
            </a:r>
            <a:endParaRPr sz="16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Accuracy, Speed, Pressure	</a:t>
            </a:r>
            <a:endParaRPr/>
          </a:p>
        </p:txBody>
      </p:sp>
      <p:sp>
        <p:nvSpPr>
          <p:cNvPr id="323" name="Google Shape;323;p50"/>
          <p:cNvSpPr txBox="1"/>
          <p:nvPr>
            <p:ph idx="1" type="body"/>
          </p:nvPr>
        </p:nvSpPr>
        <p:spPr>
          <a:xfrm>
            <a:off x="28815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While teaching </a:t>
            </a:r>
            <a:r>
              <a:rPr lang="en"/>
              <a:t>Daily Programming Coaches should focus on the 3 </a:t>
            </a:r>
            <a:r>
              <a:rPr lang="en"/>
              <a:t>performance</a:t>
            </a:r>
            <a:r>
              <a:rPr lang="en"/>
              <a:t> </a:t>
            </a:r>
            <a:r>
              <a:rPr lang="en"/>
              <a:t>indicators</a:t>
            </a:r>
            <a:endParaRPr/>
          </a:p>
          <a:p>
            <a:pPr indent="-330200" lvl="0" marL="457200" rtl="0" algn="l">
              <a:spcBef>
                <a:spcPts val="1600"/>
              </a:spcBef>
              <a:spcAft>
                <a:spcPts val="0"/>
              </a:spcAft>
              <a:buSzPts val="1600"/>
              <a:buChar char="●"/>
            </a:pPr>
            <a:r>
              <a:rPr lang="en" sz="1600"/>
              <a:t>Accuracy - Skill is taught to be performed accurately</a:t>
            </a:r>
            <a:endParaRPr sz="1600"/>
          </a:p>
          <a:p>
            <a:pPr indent="-330200" lvl="0" marL="457200" rtl="0" algn="l">
              <a:spcBef>
                <a:spcPts val="0"/>
              </a:spcBef>
              <a:spcAft>
                <a:spcPts val="0"/>
              </a:spcAft>
              <a:buSzPts val="1600"/>
              <a:buChar char="●"/>
            </a:pPr>
            <a:r>
              <a:rPr lang="en" sz="1600"/>
              <a:t>Speed - Skill is </a:t>
            </a:r>
            <a:r>
              <a:rPr lang="en" sz="1600"/>
              <a:t>performed</a:t>
            </a:r>
            <a:r>
              <a:rPr lang="en" sz="1600"/>
              <a:t> accurately at increased speeds</a:t>
            </a:r>
            <a:endParaRPr sz="1600"/>
          </a:p>
          <a:p>
            <a:pPr indent="-330200" lvl="0" marL="457200" rtl="0" algn="l">
              <a:spcBef>
                <a:spcPts val="0"/>
              </a:spcBef>
              <a:spcAft>
                <a:spcPts val="0"/>
              </a:spcAft>
              <a:buSzPts val="1600"/>
              <a:buChar char="●"/>
            </a:pPr>
            <a:r>
              <a:rPr lang="en" sz="1600"/>
              <a:t>Pressure - Skill is performed accurately under pressure</a:t>
            </a:r>
            <a:endParaRPr sz="1600"/>
          </a:p>
          <a:p>
            <a:pPr indent="0" lvl="0" marL="0" rtl="0" algn="l">
              <a:spcBef>
                <a:spcPts val="1600"/>
              </a:spcBef>
              <a:spcAft>
                <a:spcPts val="0"/>
              </a:spcAft>
              <a:buNone/>
            </a:pPr>
            <a:r>
              <a:rPr lang="en" sz="1600"/>
              <a:t>High Intensity drills or games will provide campers an </a:t>
            </a:r>
            <a:r>
              <a:rPr lang="en" sz="1600"/>
              <a:t>opportunity to</a:t>
            </a:r>
            <a:r>
              <a:rPr lang="en" sz="1600"/>
              <a:t> perform skills accurately, at speed, while facing pressure.</a:t>
            </a:r>
            <a:endParaRPr sz="1600"/>
          </a:p>
          <a:p>
            <a:pPr indent="0" lvl="0" marL="0" rtl="0" algn="l">
              <a:spcBef>
                <a:spcPts val="1600"/>
              </a:spcBef>
              <a:spcAft>
                <a:spcPts val="1600"/>
              </a:spcAft>
              <a:buNone/>
            </a:pPr>
            <a:r>
              <a:t/>
            </a:r>
            <a:endParaRPr b="1"/>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Group Development</a:t>
            </a:r>
            <a:endParaRPr/>
          </a:p>
        </p:txBody>
      </p:sp>
      <p:sp>
        <p:nvSpPr>
          <p:cNvPr id="329" name="Google Shape;329;p51"/>
          <p:cNvSpPr txBox="1"/>
          <p:nvPr>
            <p:ph idx="1" type="body"/>
          </p:nvPr>
        </p:nvSpPr>
        <p:spPr>
          <a:xfrm>
            <a:off x="387900" y="1390075"/>
            <a:ext cx="8368200" cy="36381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Within activity specific groups the skill range, age and overall interest in the activity will vary between participants.</a:t>
            </a:r>
            <a:endParaRPr/>
          </a:p>
          <a:p>
            <a:pPr indent="-325755" lvl="0" marL="457200" rtl="0" algn="l">
              <a:spcBef>
                <a:spcPts val="1600"/>
              </a:spcBef>
              <a:spcAft>
                <a:spcPts val="0"/>
              </a:spcAft>
              <a:buSzPct val="100000"/>
              <a:buChar char="●"/>
            </a:pPr>
            <a:r>
              <a:rPr lang="en"/>
              <a:t>Coaches should be aware of the dynamic these ranges will create</a:t>
            </a:r>
            <a:endParaRPr/>
          </a:p>
          <a:p>
            <a:pPr indent="-304165" lvl="1" marL="914400" rtl="0" algn="l">
              <a:spcBef>
                <a:spcPts val="1000"/>
              </a:spcBef>
              <a:spcAft>
                <a:spcPts val="0"/>
              </a:spcAft>
              <a:buSzPct val="100000"/>
              <a:buChar char="○"/>
            </a:pPr>
            <a:r>
              <a:rPr lang="en"/>
              <a:t>Activities should be adjusted according to allow everyone an </a:t>
            </a:r>
            <a:r>
              <a:rPr lang="en"/>
              <a:t>opportunity</a:t>
            </a:r>
            <a:r>
              <a:rPr lang="en"/>
              <a:t> to participate, be challenged and have fun</a:t>
            </a:r>
            <a:endParaRPr/>
          </a:p>
          <a:p>
            <a:pPr indent="-325755" lvl="0" marL="457200" rtl="0" algn="l">
              <a:spcBef>
                <a:spcPts val="1000"/>
              </a:spcBef>
              <a:spcAft>
                <a:spcPts val="0"/>
              </a:spcAft>
              <a:buSzPct val="100000"/>
              <a:buChar char="●"/>
            </a:pPr>
            <a:r>
              <a:rPr lang="en"/>
              <a:t>Master Coaches will be able to find a balance between the subgroups and cater to the diverse needs of everyone</a:t>
            </a:r>
            <a:endParaRPr/>
          </a:p>
          <a:p>
            <a:pPr indent="-304165" lvl="1" marL="914400" rtl="0" algn="l">
              <a:spcBef>
                <a:spcPts val="1000"/>
              </a:spcBef>
              <a:spcAft>
                <a:spcPts val="0"/>
              </a:spcAft>
              <a:buSzPct val="100000"/>
              <a:buChar char="○"/>
            </a:pPr>
            <a:r>
              <a:rPr lang="en"/>
              <a:t>Utilizing progressions, all inclusive games and child-led activities are essential to maintaining this balance</a:t>
            </a:r>
            <a:endParaRPr/>
          </a:p>
          <a:p>
            <a:pPr indent="-304165" lvl="1" marL="914400" rtl="0" algn="l">
              <a:spcBef>
                <a:spcPts val="1000"/>
              </a:spcBef>
              <a:spcAft>
                <a:spcPts val="0"/>
              </a:spcAft>
              <a:buSzPct val="100000"/>
              <a:buChar char="○"/>
            </a:pPr>
            <a:r>
              <a:rPr lang="en"/>
              <a:t>Splitting </a:t>
            </a:r>
            <a:r>
              <a:rPr lang="en"/>
              <a:t>the</a:t>
            </a:r>
            <a:r>
              <a:rPr lang="en"/>
              <a:t> group by skill will assist in challenging everyone and ensuring all are practicing appropriate levels of skills, group activities and reinforcing the idea of one cohesive group is of utmost importance.</a:t>
            </a:r>
            <a:endParaRPr/>
          </a:p>
          <a:p>
            <a:pPr indent="-325755" lvl="0" marL="457200" rtl="0" algn="l">
              <a:spcBef>
                <a:spcPts val="1000"/>
              </a:spcBef>
              <a:spcAft>
                <a:spcPts val="1000"/>
              </a:spcAft>
              <a:buSzPct val="100000"/>
              <a:buChar char="●"/>
            </a:pPr>
            <a:r>
              <a:rPr lang="en"/>
              <a:t>All students progress along </a:t>
            </a:r>
            <a:r>
              <a:rPr lang="en"/>
              <a:t>the 5- Star Development System and get a 5-Star Development Map at the end of class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483700" y="186600"/>
            <a:ext cx="7988400" cy="150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Objectives of a Master Coach</a:t>
            </a:r>
            <a:endParaRPr/>
          </a:p>
        </p:txBody>
      </p:sp>
      <p:sp>
        <p:nvSpPr>
          <p:cNvPr id="89" name="Google Shape;89;p16"/>
          <p:cNvSpPr txBox="1"/>
          <p:nvPr>
            <p:ph idx="2" type="body"/>
          </p:nvPr>
        </p:nvSpPr>
        <p:spPr>
          <a:xfrm>
            <a:off x="4877150" y="1448400"/>
            <a:ext cx="3837000" cy="36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Master Coaches achieve success through maximizing participation and growth of all </a:t>
            </a:r>
            <a:r>
              <a:rPr lang="en"/>
              <a:t>Students</a:t>
            </a:r>
            <a:r>
              <a:rPr lang="en"/>
              <a:t>. </a:t>
            </a:r>
            <a:endParaRPr/>
          </a:p>
          <a:p>
            <a:pPr indent="0" lvl="0" marL="0" rtl="0" algn="l">
              <a:spcBef>
                <a:spcPts val="1600"/>
              </a:spcBef>
              <a:spcAft>
                <a:spcPts val="1600"/>
              </a:spcAft>
              <a:buNone/>
            </a:pPr>
            <a:r>
              <a:rPr lang="en"/>
              <a:t>Students</a:t>
            </a:r>
            <a:r>
              <a:rPr lang="en"/>
              <a:t> will gain, </a:t>
            </a:r>
            <a:r>
              <a:rPr i="1" lang="en"/>
              <a:t>Skill, Confidence, </a:t>
            </a:r>
            <a:r>
              <a:rPr i="1" lang="en"/>
              <a:t>Independence </a:t>
            </a:r>
            <a:r>
              <a:rPr lang="en"/>
              <a:t>and continue their journey of </a:t>
            </a:r>
            <a:r>
              <a:rPr i="1" lang="en"/>
              <a:t>Self-Mastery</a:t>
            </a:r>
            <a:r>
              <a:rPr lang="en"/>
              <a:t> with each repetition they are actively coached through.</a:t>
            </a:r>
            <a:endParaRPr/>
          </a:p>
        </p:txBody>
      </p:sp>
      <p:sp>
        <p:nvSpPr>
          <p:cNvPr id="90" name="Google Shape;90;p16"/>
          <p:cNvSpPr txBox="1"/>
          <p:nvPr>
            <p:ph idx="1" type="subTitle"/>
          </p:nvPr>
        </p:nvSpPr>
        <p:spPr>
          <a:xfrm>
            <a:off x="92100" y="1527750"/>
            <a:ext cx="4479900" cy="2764800"/>
          </a:xfrm>
          <a:prstGeom prst="rect">
            <a:avLst/>
          </a:prstGeom>
        </p:spPr>
        <p:txBody>
          <a:bodyPr anchorCtr="0" anchor="t" bIns="91425" lIns="91425" spcFirstLastPara="1" rIns="91425" wrap="square" tIns="91425">
            <a:noAutofit/>
          </a:bodyPr>
          <a:lstStyle/>
          <a:p>
            <a:pPr indent="-317500" lvl="0" marL="457200" rtl="0" algn="l">
              <a:spcBef>
                <a:spcPts val="1000"/>
              </a:spcBef>
              <a:spcAft>
                <a:spcPts val="0"/>
              </a:spcAft>
              <a:buSzPts val="1400"/>
              <a:buChar char="●"/>
            </a:pPr>
            <a:r>
              <a:rPr b="1" lang="en" sz="1400"/>
              <a:t>To increase the participation and enjoyment of children in each activity</a:t>
            </a:r>
            <a:endParaRPr b="1" sz="1400"/>
          </a:p>
          <a:p>
            <a:pPr indent="-317500" lvl="0" marL="457200" rtl="0" algn="l">
              <a:spcBef>
                <a:spcPts val="1000"/>
              </a:spcBef>
              <a:spcAft>
                <a:spcPts val="0"/>
              </a:spcAft>
              <a:buSzPts val="1400"/>
              <a:buChar char="●"/>
            </a:pPr>
            <a:r>
              <a:rPr b="1" lang="en" sz="1400"/>
              <a:t>To provide constructive feedback</a:t>
            </a:r>
            <a:endParaRPr b="1" sz="1400"/>
          </a:p>
          <a:p>
            <a:pPr indent="-317500" lvl="0" marL="457200" rtl="0" algn="l">
              <a:spcBef>
                <a:spcPts val="1000"/>
              </a:spcBef>
              <a:spcAft>
                <a:spcPts val="0"/>
              </a:spcAft>
              <a:buSzPts val="1400"/>
              <a:buChar char="●"/>
            </a:pPr>
            <a:r>
              <a:rPr b="1" lang="en" sz="1400"/>
              <a:t>To create positive connections with campers/students</a:t>
            </a:r>
            <a:endParaRPr b="1" sz="1400"/>
          </a:p>
          <a:p>
            <a:pPr indent="-317500" lvl="0" marL="457200" rtl="0" algn="l">
              <a:spcBef>
                <a:spcPts val="1000"/>
              </a:spcBef>
              <a:spcAft>
                <a:spcPts val="0"/>
              </a:spcAft>
              <a:buSzPts val="1400"/>
              <a:buChar char="●"/>
            </a:pPr>
            <a:r>
              <a:rPr b="1" lang="en" sz="1400"/>
              <a:t>To demonstrate and reinforce </a:t>
            </a:r>
            <a:r>
              <a:rPr b="1" lang="en" sz="1400"/>
              <a:t>leadership</a:t>
            </a:r>
            <a:r>
              <a:rPr b="1" lang="en" sz="1400"/>
              <a:t> skills</a:t>
            </a:r>
            <a:endParaRPr b="1" sz="1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2"/>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Lesson Plans</a:t>
            </a:r>
            <a:endParaRPr/>
          </a:p>
        </p:txBody>
      </p:sp>
      <p:sp>
        <p:nvSpPr>
          <p:cNvPr id="335" name="Google Shape;335;p52"/>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336" name="Google Shape;336;p5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ctr">
              <a:lnSpc>
                <a:spcPct val="100000"/>
              </a:lnSpc>
              <a:spcBef>
                <a:spcPts val="1600"/>
              </a:spcBef>
              <a:spcAft>
                <a:spcPts val="0"/>
              </a:spcAft>
              <a:buNone/>
            </a:pPr>
            <a:r>
              <a:rPr lang="en" sz="2100">
                <a:solidFill>
                  <a:schemeClr val="accent5"/>
                </a:solidFill>
              </a:rPr>
              <a:t>Following the Daily Programming Schedule with adaptable games and drills to engage campers of all skill levels will ensure Master Coaches Deliver on our expected programming outcomes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342" name="Google Shape;342;p5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culmination of programming theory, practical programming, </a:t>
            </a:r>
            <a:r>
              <a:rPr lang="en"/>
              <a:t>executing</a:t>
            </a:r>
            <a:r>
              <a:rPr lang="en"/>
              <a:t> on expected responsibilities and bringing a positive attitude will result in a successful program for all campers involved. </a:t>
            </a:r>
            <a:endParaRPr/>
          </a:p>
          <a:p>
            <a:pPr indent="0" lvl="0" marL="0" rtl="0" algn="l">
              <a:spcBef>
                <a:spcPts val="1600"/>
              </a:spcBef>
              <a:spcAft>
                <a:spcPts val="0"/>
              </a:spcAft>
              <a:buNone/>
            </a:pPr>
            <a:r>
              <a:rPr lang="en"/>
              <a:t>It is important to be prepared and understand the principles of teaching we try to instill in our coaches. </a:t>
            </a:r>
            <a:endParaRPr/>
          </a:p>
          <a:p>
            <a:pPr indent="0" lvl="0" marL="0" rtl="0" algn="l">
              <a:spcBef>
                <a:spcPts val="1600"/>
              </a:spcBef>
              <a:spcAft>
                <a:spcPts val="0"/>
              </a:spcAft>
              <a:buNone/>
            </a:pPr>
            <a:r>
              <a:rPr lang="en"/>
              <a:t>The in person training sessions will help you develop these principles and better understand how to teach activities to a group.</a:t>
            </a:r>
            <a:endParaRPr/>
          </a:p>
          <a:p>
            <a:pPr indent="0" lvl="0" marL="0" rtl="0" algn="ctr">
              <a:spcBef>
                <a:spcPts val="1600"/>
              </a:spcBef>
              <a:spcAft>
                <a:spcPts val="1600"/>
              </a:spcAft>
              <a:buNone/>
            </a:pPr>
            <a:r>
              <a:rPr lang="en" u="sng">
                <a:solidFill>
                  <a:schemeClr val="hlink"/>
                </a:solidFill>
                <a:hlinkClick r:id="rId3"/>
              </a:rPr>
              <a:t>Module 3 Test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t>TRAINING CENTER</a:t>
            </a:r>
            <a:endParaRPr sz="6000"/>
          </a:p>
        </p:txBody>
      </p:sp>
      <p:sp>
        <p:nvSpPr>
          <p:cNvPr id="96" name="Google Shape;96;p17"/>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WWW.TACSPORTS.CA/TRAINING</a:t>
            </a:r>
            <a:endParaRPr/>
          </a:p>
          <a:p>
            <a:pPr indent="0" lvl="0" marL="0" rtl="0" algn="l">
              <a:spcBef>
                <a:spcPts val="1600"/>
              </a:spcBef>
              <a:spcAft>
                <a:spcPts val="0"/>
              </a:spcAft>
              <a:buNone/>
            </a:pPr>
            <a:r>
              <a:rPr lang="en"/>
              <a:t>Mobile Friendly - Save to your phone</a:t>
            </a:r>
            <a:endParaRPr/>
          </a:p>
          <a:p>
            <a:pPr indent="0" lvl="0" marL="0" rtl="0" algn="l">
              <a:spcBef>
                <a:spcPts val="1600"/>
              </a:spcBef>
              <a:spcAft>
                <a:spcPts val="1600"/>
              </a:spcAft>
              <a:buNone/>
            </a:pPr>
            <a:r>
              <a:t/>
            </a:r>
            <a:endParaRPr/>
          </a:p>
        </p:txBody>
      </p:sp>
      <p:sp>
        <p:nvSpPr>
          <p:cNvPr id="97" name="Google Shape;97;p17"/>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Goal: To provide coaches with full support system and resources to build great lesson plans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271725" y="217775"/>
            <a:ext cx="8805300" cy="87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Coaching Mastery Programming</a:t>
            </a:r>
            <a:endParaRPr/>
          </a:p>
        </p:txBody>
      </p:sp>
      <p:sp>
        <p:nvSpPr>
          <p:cNvPr id="103" name="Google Shape;103;p18"/>
          <p:cNvSpPr txBox="1"/>
          <p:nvPr>
            <p:ph idx="1" type="subTitle"/>
          </p:nvPr>
        </p:nvSpPr>
        <p:spPr>
          <a:xfrm>
            <a:off x="165775" y="1000874"/>
            <a:ext cx="4045200" cy="300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3.1-Programming </a:t>
            </a:r>
            <a:r>
              <a:rPr b="1" lang="en"/>
              <a:t>Theory</a:t>
            </a:r>
            <a:endParaRPr b="1"/>
          </a:p>
          <a:p>
            <a:pPr indent="0" lvl="0" marL="0" rtl="0" algn="l">
              <a:spcBef>
                <a:spcPts val="0"/>
              </a:spcBef>
              <a:spcAft>
                <a:spcPts val="0"/>
              </a:spcAft>
              <a:buNone/>
            </a:pPr>
            <a:r>
              <a:t/>
            </a:r>
            <a:endParaRPr b="1"/>
          </a:p>
          <a:p>
            <a:pPr indent="-355600" lvl="0" marL="457200" rtl="0" algn="l">
              <a:spcBef>
                <a:spcPts val="0"/>
              </a:spcBef>
              <a:spcAft>
                <a:spcPts val="0"/>
              </a:spcAft>
              <a:buSzPts val="2000"/>
              <a:buChar char="●"/>
            </a:pPr>
            <a:r>
              <a:rPr lang="en" sz="2000"/>
              <a:t>E.G.G.S Principles</a:t>
            </a:r>
            <a:endParaRPr sz="2000"/>
          </a:p>
          <a:p>
            <a:pPr indent="-311150" lvl="1" marL="914400" rtl="0" algn="l">
              <a:spcBef>
                <a:spcPts val="0"/>
              </a:spcBef>
              <a:spcAft>
                <a:spcPts val="0"/>
              </a:spcAft>
              <a:buSzPts val="1300"/>
              <a:buChar char="○"/>
            </a:pPr>
            <a:r>
              <a:rPr lang="en" sz="1300"/>
              <a:t>Explain and Demonstrate</a:t>
            </a:r>
            <a:endParaRPr sz="1300"/>
          </a:p>
          <a:p>
            <a:pPr indent="-311150" lvl="1" marL="914400" rtl="0" algn="l">
              <a:spcBef>
                <a:spcPts val="0"/>
              </a:spcBef>
              <a:spcAft>
                <a:spcPts val="0"/>
              </a:spcAft>
              <a:buSzPts val="1300"/>
              <a:buChar char="○"/>
            </a:pPr>
            <a:r>
              <a:rPr lang="en" sz="1300"/>
              <a:t>Group Practice</a:t>
            </a:r>
            <a:endParaRPr sz="1300"/>
          </a:p>
          <a:p>
            <a:pPr indent="-311150" lvl="1" marL="914400" rtl="0" algn="l">
              <a:spcBef>
                <a:spcPts val="0"/>
              </a:spcBef>
              <a:spcAft>
                <a:spcPts val="0"/>
              </a:spcAft>
              <a:buSzPts val="1300"/>
              <a:buChar char="○"/>
            </a:pPr>
            <a:r>
              <a:rPr lang="en" sz="1300"/>
              <a:t>Group Feedback</a:t>
            </a:r>
            <a:endParaRPr sz="1300"/>
          </a:p>
          <a:p>
            <a:pPr indent="-311150" lvl="1" marL="914400" rtl="0" algn="l">
              <a:spcBef>
                <a:spcPts val="0"/>
              </a:spcBef>
              <a:spcAft>
                <a:spcPts val="0"/>
              </a:spcAft>
              <a:buSzPts val="1300"/>
              <a:buChar char="○"/>
            </a:pPr>
            <a:r>
              <a:rPr lang="en" sz="1300"/>
              <a:t>Specific Practice and Feedback</a:t>
            </a:r>
            <a:endParaRPr sz="13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 sz="2000"/>
              <a:t>Laws of Coaching</a:t>
            </a:r>
            <a:endParaRPr sz="2000"/>
          </a:p>
          <a:p>
            <a:pPr indent="-304800" lvl="1" marL="914400" rtl="0" algn="l">
              <a:spcBef>
                <a:spcPts val="0"/>
              </a:spcBef>
              <a:spcAft>
                <a:spcPts val="0"/>
              </a:spcAft>
              <a:buSzPts val="1200"/>
              <a:buChar char="○"/>
            </a:pPr>
            <a:r>
              <a:rPr lang="en" sz="1200"/>
              <a:t>Genuine Concern</a:t>
            </a:r>
            <a:endParaRPr sz="1200"/>
          </a:p>
          <a:p>
            <a:pPr indent="-304800" lvl="1" marL="914400" rtl="0" algn="l">
              <a:spcBef>
                <a:spcPts val="0"/>
              </a:spcBef>
              <a:spcAft>
                <a:spcPts val="0"/>
              </a:spcAft>
              <a:buSzPts val="1200"/>
              <a:buChar char="○"/>
            </a:pPr>
            <a:r>
              <a:rPr lang="en" sz="1200"/>
              <a:t>Identity and Self Image Enhancement</a:t>
            </a:r>
            <a:endParaRPr sz="1200"/>
          </a:p>
          <a:p>
            <a:pPr indent="-304800" lvl="1" marL="914400" rtl="0" algn="l">
              <a:spcBef>
                <a:spcPts val="0"/>
              </a:spcBef>
              <a:spcAft>
                <a:spcPts val="0"/>
              </a:spcAft>
              <a:buSzPts val="1200"/>
              <a:buChar char="○"/>
            </a:pPr>
            <a:r>
              <a:rPr lang="en" sz="1200"/>
              <a:t>Attention</a:t>
            </a:r>
            <a:r>
              <a:rPr lang="en" sz="1200"/>
              <a:t> in Movement</a:t>
            </a:r>
            <a:endParaRPr sz="1200"/>
          </a:p>
          <a:p>
            <a:pPr indent="-304800" lvl="1" marL="914400" rtl="0" algn="l">
              <a:spcBef>
                <a:spcPts val="0"/>
              </a:spcBef>
              <a:spcAft>
                <a:spcPts val="0"/>
              </a:spcAft>
              <a:buSzPts val="1200"/>
              <a:buChar char="○"/>
            </a:pPr>
            <a:r>
              <a:rPr lang="en" sz="1200"/>
              <a:t>Frequency</a:t>
            </a:r>
            <a:endParaRPr sz="1200"/>
          </a:p>
          <a:p>
            <a:pPr indent="-304800" lvl="1" marL="914400" rtl="0" algn="l">
              <a:spcBef>
                <a:spcPts val="0"/>
              </a:spcBef>
              <a:spcAft>
                <a:spcPts val="0"/>
              </a:spcAft>
              <a:buSzPts val="1200"/>
              <a:buChar char="○"/>
            </a:pPr>
            <a:r>
              <a:rPr lang="en" sz="1200"/>
              <a:t>Energy </a:t>
            </a:r>
            <a:r>
              <a:rPr lang="en" sz="1200"/>
              <a:t>Transfer</a:t>
            </a:r>
            <a:endParaRPr sz="1200"/>
          </a:p>
          <a:p>
            <a:pPr indent="0" lvl="0" marL="0" rtl="0" algn="l">
              <a:spcBef>
                <a:spcPts val="0"/>
              </a:spcBef>
              <a:spcAft>
                <a:spcPts val="0"/>
              </a:spcAft>
              <a:buNone/>
            </a:pPr>
            <a:r>
              <a:t/>
            </a:r>
            <a:endParaRPr sz="1200"/>
          </a:p>
          <a:p>
            <a:pPr indent="0" lvl="0" marL="0" marR="0" rtl="0" algn="l">
              <a:lnSpc>
                <a:spcPct val="100000"/>
              </a:lnSpc>
              <a:spcBef>
                <a:spcPts val="0"/>
              </a:spcBef>
              <a:spcAft>
                <a:spcPts val="0"/>
              </a:spcAft>
              <a:buNone/>
            </a:pPr>
            <a:r>
              <a:t/>
            </a:r>
            <a:endParaRPr sz="1300"/>
          </a:p>
        </p:txBody>
      </p:sp>
      <p:sp>
        <p:nvSpPr>
          <p:cNvPr id="104" name="Google Shape;104;p18"/>
          <p:cNvSpPr txBox="1"/>
          <p:nvPr>
            <p:ph idx="2" type="body"/>
          </p:nvPr>
        </p:nvSpPr>
        <p:spPr>
          <a:xfrm>
            <a:off x="4845975" y="1216725"/>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5"/>
                </a:solidFill>
              </a:rPr>
              <a:t>3.2 </a:t>
            </a:r>
            <a:r>
              <a:rPr b="1" lang="en">
                <a:solidFill>
                  <a:schemeClr val="accent5"/>
                </a:solidFill>
              </a:rPr>
              <a:t>Practical Programming</a:t>
            </a:r>
            <a:endParaRPr b="1">
              <a:solidFill>
                <a:schemeClr val="accent5"/>
              </a:solidFill>
            </a:endParaRPr>
          </a:p>
          <a:p>
            <a:pPr indent="-342900" lvl="0" marL="457200" rtl="0" algn="l">
              <a:spcBef>
                <a:spcPts val="1600"/>
              </a:spcBef>
              <a:spcAft>
                <a:spcPts val="0"/>
              </a:spcAft>
              <a:buSzPts val="1800"/>
              <a:buChar char="●"/>
            </a:pPr>
            <a:r>
              <a:rPr lang="en"/>
              <a:t>5 Star Development Map</a:t>
            </a:r>
            <a:endParaRPr/>
          </a:p>
          <a:p>
            <a:pPr indent="-304800" lvl="1" marL="914400" rtl="0" algn="l">
              <a:spcBef>
                <a:spcPts val="0"/>
              </a:spcBef>
              <a:spcAft>
                <a:spcPts val="0"/>
              </a:spcAft>
              <a:buSzPts val="1200"/>
              <a:buChar char="○"/>
            </a:pPr>
            <a:r>
              <a:rPr lang="en" sz="1200"/>
              <a:t>Building Progressions</a:t>
            </a:r>
            <a:endParaRPr sz="1200"/>
          </a:p>
          <a:p>
            <a:pPr indent="-304800" lvl="1" marL="914400" rtl="0" algn="l">
              <a:spcBef>
                <a:spcPts val="1000"/>
              </a:spcBef>
              <a:spcAft>
                <a:spcPts val="0"/>
              </a:spcAft>
              <a:buSzPts val="1200"/>
              <a:buChar char="○"/>
            </a:pPr>
            <a:r>
              <a:rPr lang="en" sz="1200"/>
              <a:t>Providing Feedback</a:t>
            </a:r>
            <a:endParaRPr/>
          </a:p>
          <a:p>
            <a:pPr indent="-342900" lvl="0" marL="457200" rtl="0" algn="l">
              <a:spcBef>
                <a:spcPts val="1000"/>
              </a:spcBef>
              <a:spcAft>
                <a:spcPts val="0"/>
              </a:spcAft>
              <a:buSzPts val="1800"/>
              <a:buChar char="●"/>
            </a:pPr>
            <a:r>
              <a:rPr lang="en"/>
              <a:t>Adventure Camp Programming</a:t>
            </a:r>
            <a:endParaRPr/>
          </a:p>
          <a:p>
            <a:pPr indent="-304800" lvl="1" marL="914400" rtl="0" algn="l">
              <a:spcBef>
                <a:spcPts val="0"/>
              </a:spcBef>
              <a:spcAft>
                <a:spcPts val="0"/>
              </a:spcAft>
              <a:buSzPts val="1200"/>
              <a:buChar char="○"/>
            </a:pPr>
            <a:r>
              <a:rPr lang="en" sz="1200"/>
              <a:t>Adventure Camp Manual</a:t>
            </a:r>
            <a:endParaRPr sz="1200"/>
          </a:p>
          <a:p>
            <a:pPr indent="-304800" lvl="1" marL="914400" rtl="0" algn="l">
              <a:spcBef>
                <a:spcPts val="1000"/>
              </a:spcBef>
              <a:spcAft>
                <a:spcPts val="0"/>
              </a:spcAft>
              <a:buSzPts val="1200"/>
              <a:buChar char="○"/>
            </a:pPr>
            <a:r>
              <a:rPr lang="en" sz="1200"/>
              <a:t>Adventure Camp Booklet</a:t>
            </a:r>
            <a:endParaRPr sz="1200"/>
          </a:p>
          <a:p>
            <a:pPr indent="-342900" lvl="0" marL="457200" rtl="0" algn="l">
              <a:spcBef>
                <a:spcPts val="1000"/>
              </a:spcBef>
              <a:spcAft>
                <a:spcPts val="0"/>
              </a:spcAft>
              <a:buSzPts val="1800"/>
              <a:buChar char="●"/>
            </a:pPr>
            <a:r>
              <a:rPr lang="en"/>
              <a:t>Sport Specific Programming</a:t>
            </a:r>
            <a:endParaRPr/>
          </a:p>
          <a:p>
            <a:pPr indent="-304800" lvl="1" marL="914400" rtl="0" algn="l">
              <a:spcBef>
                <a:spcPts val="0"/>
              </a:spcBef>
              <a:spcAft>
                <a:spcPts val="0"/>
              </a:spcAft>
              <a:buSzPts val="1200"/>
              <a:buChar char="○"/>
            </a:pPr>
            <a:r>
              <a:rPr lang="en" sz="1200"/>
              <a:t>Low Organizational Games</a:t>
            </a:r>
            <a:endParaRPr sz="1200"/>
          </a:p>
          <a:p>
            <a:pPr indent="-304800" lvl="1" marL="914400" rtl="0" algn="l">
              <a:spcBef>
                <a:spcPts val="1000"/>
              </a:spcBef>
              <a:spcAft>
                <a:spcPts val="0"/>
              </a:spcAft>
              <a:buSzPts val="1200"/>
              <a:buChar char="○"/>
            </a:pPr>
            <a:r>
              <a:rPr lang="en" sz="1200"/>
              <a:t>Accuracy, Speed, Pressure</a:t>
            </a:r>
            <a:endParaRPr sz="1200"/>
          </a:p>
          <a:p>
            <a:pPr indent="0" lvl="0" marL="0" rtl="0" algn="l">
              <a:spcBef>
                <a:spcPts val="10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87900" y="1152450"/>
            <a:ext cx="8368200" cy="153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t>Programming Theory</a:t>
            </a:r>
            <a:endParaRPr sz="5000"/>
          </a:p>
        </p:txBody>
      </p:sp>
      <p:sp>
        <p:nvSpPr>
          <p:cNvPr id="110" name="Google Shape;110;p19"/>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Module 3.1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102875" y="199650"/>
            <a:ext cx="8664600" cy="166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500"/>
              <a:t>Teaching Standards - E.G.G.S Principles</a:t>
            </a:r>
            <a:endParaRPr sz="3500"/>
          </a:p>
        </p:txBody>
      </p:sp>
      <p:sp>
        <p:nvSpPr>
          <p:cNvPr id="116" name="Google Shape;116;p20"/>
          <p:cNvSpPr txBox="1"/>
          <p:nvPr/>
        </p:nvSpPr>
        <p:spPr>
          <a:xfrm>
            <a:off x="578850" y="2394900"/>
            <a:ext cx="69162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Roboto Slab"/>
              <a:buAutoNum type="arabicPeriod"/>
            </a:pPr>
            <a:r>
              <a:rPr b="1" lang="en">
                <a:solidFill>
                  <a:schemeClr val="dk1"/>
                </a:solidFill>
                <a:latin typeface="Roboto Slab"/>
                <a:ea typeface="Roboto Slab"/>
                <a:cs typeface="Roboto Slab"/>
                <a:sym typeface="Roboto Slab"/>
              </a:rPr>
              <a:t>Explain &amp; Demonstrate</a:t>
            </a:r>
            <a:endParaRPr b="1">
              <a:solidFill>
                <a:schemeClr val="dk1"/>
              </a:solidFill>
              <a:latin typeface="Roboto Slab"/>
              <a:ea typeface="Roboto Slab"/>
              <a:cs typeface="Roboto Slab"/>
              <a:sym typeface="Roboto Slab"/>
            </a:endParaRPr>
          </a:p>
        </p:txBody>
      </p:sp>
      <p:sp>
        <p:nvSpPr>
          <p:cNvPr id="117" name="Google Shape;117;p20"/>
          <p:cNvSpPr txBox="1"/>
          <p:nvPr/>
        </p:nvSpPr>
        <p:spPr>
          <a:xfrm>
            <a:off x="979900" y="2795100"/>
            <a:ext cx="53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Roboto Slab"/>
                <a:ea typeface="Roboto Slab"/>
                <a:cs typeface="Roboto Slab"/>
                <a:sym typeface="Roboto Slab"/>
              </a:rPr>
              <a:t>2.	Group Practice</a:t>
            </a:r>
            <a:endParaRPr>
              <a:solidFill>
                <a:schemeClr val="dk1"/>
              </a:solidFill>
              <a:latin typeface="Roboto Slab"/>
              <a:ea typeface="Roboto Slab"/>
              <a:cs typeface="Roboto Slab"/>
              <a:sym typeface="Roboto Slab"/>
            </a:endParaRPr>
          </a:p>
        </p:txBody>
      </p:sp>
      <p:sp>
        <p:nvSpPr>
          <p:cNvPr id="118" name="Google Shape;118;p20"/>
          <p:cNvSpPr txBox="1"/>
          <p:nvPr/>
        </p:nvSpPr>
        <p:spPr>
          <a:xfrm>
            <a:off x="1245875" y="3195288"/>
            <a:ext cx="672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
                <a:solidFill>
                  <a:schemeClr val="dk1"/>
                </a:solidFill>
                <a:latin typeface="Roboto Slab"/>
                <a:ea typeface="Roboto Slab"/>
                <a:cs typeface="Roboto Slab"/>
                <a:sym typeface="Roboto Slab"/>
              </a:rPr>
              <a:t>3. 	Group Feedback &amp; Correction</a:t>
            </a:r>
            <a:r>
              <a:rPr b="1" lang="en">
                <a:solidFill>
                  <a:schemeClr val="dk1"/>
                </a:solidFill>
                <a:latin typeface="Raleway"/>
                <a:ea typeface="Raleway"/>
                <a:cs typeface="Raleway"/>
                <a:sym typeface="Raleway"/>
              </a:rPr>
              <a:t>	</a:t>
            </a:r>
            <a:endParaRPr b="1">
              <a:solidFill>
                <a:schemeClr val="dk1"/>
              </a:solidFill>
              <a:latin typeface="Raleway"/>
              <a:ea typeface="Raleway"/>
              <a:cs typeface="Raleway"/>
              <a:sym typeface="Raleway"/>
            </a:endParaRPr>
          </a:p>
        </p:txBody>
      </p:sp>
      <p:sp>
        <p:nvSpPr>
          <p:cNvPr id="119" name="Google Shape;119;p20"/>
          <p:cNvSpPr txBox="1"/>
          <p:nvPr/>
        </p:nvSpPr>
        <p:spPr>
          <a:xfrm>
            <a:off x="1528500" y="3560800"/>
            <a:ext cx="5304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
                <a:solidFill>
                  <a:schemeClr val="dk1"/>
                </a:solidFill>
                <a:latin typeface="Raleway"/>
                <a:ea typeface="Raleway"/>
                <a:cs typeface="Raleway"/>
                <a:sym typeface="Raleway"/>
              </a:rPr>
              <a:t>4.	</a:t>
            </a:r>
            <a:r>
              <a:rPr b="1" lang="en">
                <a:solidFill>
                  <a:schemeClr val="dk1"/>
                </a:solidFill>
                <a:latin typeface="Roboto Slab"/>
                <a:ea typeface="Roboto Slab"/>
                <a:cs typeface="Roboto Slab"/>
                <a:sym typeface="Roboto Slab"/>
              </a:rPr>
              <a:t>Specific Feedback &amp; Correction</a:t>
            </a:r>
            <a:endParaRPr b="1">
              <a:solidFill>
                <a:schemeClr val="dk1"/>
              </a:solidFill>
              <a:latin typeface="Roboto Slab"/>
              <a:ea typeface="Roboto Slab"/>
              <a:cs typeface="Roboto Slab"/>
              <a:sym typeface="Roboto Slab"/>
            </a:endParaRPr>
          </a:p>
        </p:txBody>
      </p:sp>
      <p:sp>
        <p:nvSpPr>
          <p:cNvPr id="120" name="Google Shape;120;p20"/>
          <p:cNvSpPr txBox="1"/>
          <p:nvPr/>
        </p:nvSpPr>
        <p:spPr>
          <a:xfrm>
            <a:off x="382200" y="1598450"/>
            <a:ext cx="8379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5"/>
                </a:solidFill>
                <a:latin typeface="Lato"/>
                <a:ea typeface="Lato"/>
                <a:cs typeface="Lato"/>
                <a:sym typeface="Lato"/>
              </a:rPr>
              <a:t>We use the “EGGS” principle as our fundamental core strategy to introduce a new skill or drill to each class. For each progression, the principle should be applied to each step, no matter the difficulty level. </a:t>
            </a:r>
            <a:endParaRPr>
              <a:solidFill>
                <a:schemeClr val="accent5"/>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373550" y="582725"/>
            <a:ext cx="8354400" cy="53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en"/>
              <a:t>E.G.G.S</a:t>
            </a:r>
            <a:r>
              <a:rPr lang="en"/>
              <a:t> Principle - Explain and Demonstrate</a:t>
            </a:r>
            <a:endParaRPr/>
          </a:p>
        </p:txBody>
      </p:sp>
      <p:sp>
        <p:nvSpPr>
          <p:cNvPr id="126" name="Google Shape;126;p21"/>
          <p:cNvSpPr txBox="1"/>
          <p:nvPr>
            <p:ph idx="1" type="body"/>
          </p:nvPr>
        </p:nvSpPr>
        <p:spPr>
          <a:xfrm>
            <a:off x="729450" y="1408525"/>
            <a:ext cx="7688700" cy="336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accent5"/>
                </a:solidFill>
                <a:latin typeface="Arial"/>
                <a:ea typeface="Arial"/>
                <a:cs typeface="Arial"/>
                <a:sym typeface="Arial"/>
              </a:rPr>
              <a:t>Explain &amp; Demonstrate</a:t>
            </a:r>
            <a:endParaRPr b="1" sz="2000">
              <a:solidFill>
                <a:schemeClr val="accent5"/>
              </a:solidFill>
              <a:latin typeface="Arial"/>
              <a:ea typeface="Arial"/>
              <a:cs typeface="Arial"/>
              <a:sym typeface="Arial"/>
            </a:endParaRPr>
          </a:p>
          <a:p>
            <a:pPr indent="0" lvl="0" marL="0" rtl="0" algn="l">
              <a:spcBef>
                <a:spcPts val="0"/>
              </a:spcBef>
              <a:spcAft>
                <a:spcPts val="0"/>
              </a:spcAft>
              <a:buNone/>
            </a:pPr>
            <a:r>
              <a:t/>
            </a:r>
            <a:endParaRPr b="1" sz="2000">
              <a:solidFill>
                <a:schemeClr val="accent5"/>
              </a:solidFill>
              <a:latin typeface="Arial"/>
              <a:ea typeface="Arial"/>
              <a:cs typeface="Arial"/>
              <a:sym typeface="Arial"/>
            </a:endParaRPr>
          </a:p>
          <a:p>
            <a:pPr indent="0" lvl="0" marL="0" rtl="0" algn="l">
              <a:spcBef>
                <a:spcPts val="0"/>
              </a:spcBef>
              <a:spcAft>
                <a:spcPts val="0"/>
              </a:spcAft>
              <a:buNone/>
            </a:pPr>
            <a:r>
              <a:rPr lang="en" sz="1200">
                <a:solidFill>
                  <a:srgbClr val="FFFFFF"/>
                </a:solidFill>
                <a:latin typeface="Roboto Slab"/>
                <a:ea typeface="Roboto Slab"/>
                <a:cs typeface="Roboto Slab"/>
                <a:sym typeface="Roboto Slab"/>
              </a:rPr>
              <a:t>Keep your instructions short and specific. Most children are not auditory learners and prefer visual cues rather than talking at them. Demonstrate </a:t>
            </a:r>
            <a:r>
              <a:rPr b="1" lang="en" sz="1200">
                <a:solidFill>
                  <a:srgbClr val="FFFFFF"/>
                </a:solidFill>
                <a:latin typeface="Roboto Slab"/>
                <a:ea typeface="Roboto Slab"/>
                <a:cs typeface="Roboto Slab"/>
                <a:sym typeface="Roboto Slab"/>
              </a:rPr>
              <a:t>PROPERLY</a:t>
            </a:r>
            <a:r>
              <a:rPr lang="en" sz="1200">
                <a:solidFill>
                  <a:srgbClr val="FFFFFF"/>
                </a:solidFill>
                <a:latin typeface="Roboto Slab"/>
                <a:ea typeface="Roboto Slab"/>
                <a:cs typeface="Roboto Slab"/>
                <a:sym typeface="Roboto Slab"/>
              </a:rPr>
              <a:t> the skill you would like to see and with all the must sees. For example, for a front float – show a starfish on front, body horizontal, face in the water, and bubbles being blown. Hold for the amount of time required. If teaching with an assistant instructor, have them demonstrate as you explain. If no assistant is available, make sure to swim across the class rather than away from them. For example:</a:t>
            </a:r>
            <a:endParaRPr sz="1200">
              <a:solidFill>
                <a:srgbClr val="FFFFFF"/>
              </a:solidFill>
              <a:latin typeface="Roboto Slab"/>
              <a:ea typeface="Roboto Slab"/>
              <a:cs typeface="Roboto Slab"/>
              <a:sym typeface="Roboto Slab"/>
            </a:endParaRPr>
          </a:p>
          <a:p>
            <a:pPr indent="0" lvl="0" marL="0" rtl="0" algn="ctr">
              <a:spcBef>
                <a:spcPts val="0"/>
              </a:spcBef>
              <a:spcAft>
                <a:spcPts val="0"/>
              </a:spcAft>
              <a:buNone/>
            </a:pPr>
            <a:r>
              <a:rPr b="1" lang="en" sz="2000">
                <a:solidFill>
                  <a:schemeClr val="accent4"/>
                </a:solidFill>
                <a:latin typeface="Arial Narrow"/>
                <a:ea typeface="Arial Narrow"/>
                <a:cs typeface="Arial Narrow"/>
                <a:sym typeface="Arial Narrow"/>
              </a:rPr>
              <a:t>X</a:t>
            </a:r>
            <a:r>
              <a:rPr lang="en" sz="2000">
                <a:solidFill>
                  <a:srgbClr val="000000"/>
                </a:solidFill>
                <a:latin typeface="Arial Narrow"/>
                <a:ea typeface="Arial Narrow"/>
                <a:cs typeface="Arial Narrow"/>
                <a:sym typeface="Arial Narrow"/>
              </a:rPr>
              <a:t> </a:t>
            </a:r>
            <a:r>
              <a:rPr lang="en" sz="2000">
                <a:latin typeface="Arial Narrow"/>
                <a:ea typeface="Arial Narrow"/>
                <a:cs typeface="Arial Narrow"/>
                <a:sym typeface="Arial Narrow"/>
              </a:rPr>
              <a:t>→</a:t>
            </a:r>
            <a:endParaRPr sz="2000">
              <a:latin typeface="Arial Narrow"/>
              <a:ea typeface="Arial Narrow"/>
              <a:cs typeface="Arial Narrow"/>
              <a:sym typeface="Arial Narrow"/>
            </a:endParaRPr>
          </a:p>
          <a:p>
            <a:pPr indent="0" lvl="0" marL="0" rtl="0" algn="ctr">
              <a:spcBef>
                <a:spcPts val="0"/>
              </a:spcBef>
              <a:spcAft>
                <a:spcPts val="0"/>
              </a:spcAft>
              <a:buNone/>
            </a:pPr>
            <a:r>
              <a:rPr lang="en" sz="2000">
                <a:solidFill>
                  <a:schemeClr val="accent6"/>
                </a:solidFill>
                <a:latin typeface="Arial Narrow"/>
                <a:ea typeface="Arial Narrow"/>
                <a:cs typeface="Arial Narrow"/>
                <a:sym typeface="Arial Narrow"/>
              </a:rPr>
              <a:t>xxxxxx</a:t>
            </a:r>
            <a:endParaRPr sz="1200">
              <a:solidFill>
                <a:schemeClr val="accent6"/>
              </a:solidFill>
              <a:latin typeface="Arial Narrow"/>
              <a:ea typeface="Arial Narrow"/>
              <a:cs typeface="Arial Narrow"/>
              <a:sym typeface="Arial Narrow"/>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