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Roboto Slab"/>
      <p:regular r:id="rId25"/>
      <p:bold r:id="rId26"/>
    </p:embeddedFont>
    <p:embeddedFont>
      <p:font typeface="Roboto"/>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Slab-bold.fntdata"/><Relationship Id="rId25" Type="http://schemas.openxmlformats.org/officeDocument/2006/relationships/font" Target="fonts/RobotoSlab-regular.fntdata"/><Relationship Id="rId28" Type="http://schemas.openxmlformats.org/officeDocument/2006/relationships/font" Target="fonts/Roboto-bold.fntdata"/><Relationship Id="rId27" Type="http://schemas.openxmlformats.org/officeDocument/2006/relationships/font" Target="fonts/Roboto-regular.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f6b89af889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1f6b89af889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17476e976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17476e976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f6b89af889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f6b89af889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160f6f9909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160f6f9909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168bfbbe6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168bfbbe6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168bfbbe6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168bfbbe6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168bfbbe6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168bfbbe6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168bfbbe6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168bfbbe6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168bfbbe6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168bfbbe6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15f46786a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215f46786a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15f46786a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15f46786a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f6b89af889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f6b89af889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f6b89af889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f6b89af889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f6b89af889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f6b89af889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160e9f0036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160e9f0036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f6b89af889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f6b89af889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160f6f9909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2160f6f9909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160f6f9909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160f6f9909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3" name="Google Shape;13;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4" name="Google Shape;14;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5" name="Google Shape;15;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6" name="Google Shape;16;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7" name="Google Shape;17;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4" name="Shape 54"/>
        <p:cNvGrpSpPr/>
        <p:nvPr/>
      </p:nvGrpSpPr>
      <p:grpSpPr>
        <a:xfrm>
          <a:off x="0" y="0"/>
          <a:ext cx="0" cy="0"/>
          <a:chOff x="0" y="0"/>
          <a:chExt cx="0" cy="0"/>
        </a:xfrm>
      </p:grpSpPr>
      <p:sp>
        <p:nvSpPr>
          <p:cNvPr id="55" name="Google Shape;55;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7" name="Google Shape;57;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8" name="Google Shape;58;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cxnSp>
        <p:nvCxnSpPr>
          <p:cNvPr id="19" name="Google Shape;19;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20" name="Google Shape;20;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21" name="Google Shape;21;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cxnSp>
        <p:nvCxnSpPr>
          <p:cNvPr id="23" name="Google Shape;23;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4" name="Google Shape;24;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6" name="Google Shape;26;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9" name="Google Shape;29;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8" name="Google Shape;38;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9" name="Google Shape;39;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 name="Shape 41"/>
        <p:cNvGrpSpPr/>
        <p:nvPr/>
      </p:nvGrpSpPr>
      <p:grpSpPr>
        <a:xfrm>
          <a:off x="0" y="0"/>
          <a:ext cx="0" cy="0"/>
          <a:chOff x="0" y="0"/>
          <a:chExt cx="0" cy="0"/>
        </a:xfrm>
      </p:grpSpPr>
      <p:sp>
        <p:nvSpPr>
          <p:cNvPr id="42" name="Google Shape;42;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3" name="Google Shape;43;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4" name="Shape 44"/>
        <p:cNvGrpSpPr/>
        <p:nvPr/>
      </p:nvGrpSpPr>
      <p:grpSpPr>
        <a:xfrm>
          <a:off x="0" y="0"/>
          <a:ext cx="0" cy="0"/>
          <a:chOff x="0" y="0"/>
          <a:chExt cx="0" cy="0"/>
        </a:xfrm>
      </p:grpSpPr>
      <p:sp>
        <p:nvSpPr>
          <p:cNvPr id="45" name="Google Shape;45;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6" name="Google Shape;46;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7" name="Google Shape;47;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8" name="Google Shape;48;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9" name="Google Shape;4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0" name="Google Shape;5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1" name="Shape 51"/>
        <p:cNvGrpSpPr/>
        <p:nvPr/>
      </p:nvGrpSpPr>
      <p:grpSpPr>
        <a:xfrm>
          <a:off x="0" y="0"/>
          <a:ext cx="0" cy="0"/>
          <a:chOff x="0" y="0"/>
          <a:chExt cx="0" cy="0"/>
        </a:xfrm>
      </p:grpSpPr>
      <p:sp>
        <p:nvSpPr>
          <p:cNvPr id="52" name="Google Shape;52;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3" name="Google Shape;5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7662000" y="147600"/>
            <a:ext cx="1182177" cy="502776"/>
          </a:xfrm>
          <a:prstGeom prst="rect">
            <a:avLst/>
          </a:prstGeom>
          <a:noFill/>
          <a:ln>
            <a:noFill/>
          </a:ln>
        </p:spPr>
      </p:pic>
      <p:sp>
        <p:nvSpPr>
          <p:cNvPr id="10" name="Google Shape;10;p1"/>
          <p:cNvSpPr/>
          <p:nvPr/>
        </p:nvSpPr>
        <p:spPr>
          <a:xfrm>
            <a:off x="135975" y="139301"/>
            <a:ext cx="1154469" cy="238049"/>
          </a:xfrm>
          <a:prstGeom prst="rect">
            <a:avLst/>
          </a:prstGeom>
        </p:spPr>
        <p:txBody>
          <a:bodyPr>
            <a:prstTxWarp prst="textPlain"/>
          </a:bodyPr>
          <a:lstStyle/>
          <a:p>
            <a:pPr lvl="0" algn="ctr"/>
            <a:r>
              <a:rPr b="0" i="0">
                <a:ln>
                  <a:noFill/>
                </a:ln>
                <a:solidFill>
                  <a:srgbClr val="F3F3F3">
                    <a:alpha val="6700"/>
                  </a:srgbClr>
                </a:solidFill>
                <a:latin typeface="Arial"/>
              </a:rPr>
              <a:t>Createdd by: </a:t>
            </a:r>
            <a:br>
              <a:rPr b="0" i="0">
                <a:ln>
                  <a:noFill/>
                </a:ln>
                <a:solidFill>
                  <a:srgbClr val="F3F3F3">
                    <a:alpha val="6700"/>
                  </a:srgbClr>
                </a:solidFill>
                <a:latin typeface="Arial"/>
              </a:rPr>
            </a:br>
            <a:r>
              <a:rPr b="0" i="0">
                <a:ln>
                  <a:noFill/>
                </a:ln>
                <a:solidFill>
                  <a:srgbClr val="F3F3F3">
                    <a:alpha val="6700"/>
                  </a:srgbClr>
                </a:solidFill>
                <a:latin typeface="Arial"/>
              </a:rPr>
              <a:t>Caleb Nunes</a:t>
            </a: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hyperlink" Target="https://forms.gle/ng2ELvn1Fz3wkCR1A"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s://www.youtube.com/watch?v=V_R34uHiUXM" TargetMode="External"/><Relationship Id="rId4" Type="http://schemas.openxmlformats.org/officeDocument/2006/relationships/hyperlink" Target="https://www.youtube.com/watch?v=TMNwNA8WhQ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TAC Sports Group Training Module 4</a:t>
            </a:r>
            <a:endParaRPr/>
          </a:p>
        </p:txBody>
      </p:sp>
      <p:sp>
        <p:nvSpPr>
          <p:cNvPr id="66" name="Google Shape;66;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en"/>
              <a:t>Group Management</a:t>
            </a:r>
            <a:endParaRPr/>
          </a:p>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2"/>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solidFill>
                  <a:schemeClr val="accent5"/>
                </a:solidFill>
              </a:rPr>
              <a:t>Consequences</a:t>
            </a:r>
            <a:r>
              <a:rPr lang="en">
                <a:solidFill>
                  <a:schemeClr val="accent5"/>
                </a:solidFill>
              </a:rPr>
              <a:t>	</a:t>
            </a:r>
            <a:endParaRPr>
              <a:solidFill>
                <a:schemeClr val="accent5"/>
              </a:solidFill>
            </a:endParaRPr>
          </a:p>
        </p:txBody>
      </p:sp>
      <p:sp>
        <p:nvSpPr>
          <p:cNvPr id="123" name="Google Shape;123;p22"/>
          <p:cNvSpPr txBox="1"/>
          <p:nvPr>
            <p:ph idx="1" type="body"/>
          </p:nvPr>
        </p:nvSpPr>
        <p:spPr>
          <a:xfrm>
            <a:off x="387900" y="1489825"/>
            <a:ext cx="8368200" cy="3420000"/>
          </a:xfrm>
          <a:prstGeom prst="rect">
            <a:avLst/>
          </a:prstGeom>
        </p:spPr>
        <p:txBody>
          <a:bodyPr anchorCtr="0" anchor="t" bIns="91425" lIns="91425" spcFirstLastPara="1" rIns="91425" wrap="square" tIns="91425">
            <a:normAutofit fontScale="70000" lnSpcReduction="20000"/>
          </a:bodyPr>
          <a:lstStyle/>
          <a:p>
            <a:pPr indent="0" lvl="0" marL="0" rtl="0" algn="l">
              <a:lnSpc>
                <a:spcPct val="100000"/>
              </a:lnSpc>
              <a:spcBef>
                <a:spcPts val="0"/>
              </a:spcBef>
              <a:spcAft>
                <a:spcPts val="0"/>
              </a:spcAft>
              <a:buNone/>
            </a:pPr>
            <a:r>
              <a:rPr lang="en" sz="1775"/>
              <a:t>Having clear expectations and boundaries facilitates the identification of unacceptable behaviours</a:t>
            </a:r>
            <a:endParaRPr sz="1775"/>
          </a:p>
          <a:p>
            <a:pPr indent="-308610" lvl="0" marL="457200" rtl="0" algn="l">
              <a:lnSpc>
                <a:spcPct val="100000"/>
              </a:lnSpc>
              <a:spcBef>
                <a:spcPts val="1000"/>
              </a:spcBef>
              <a:spcAft>
                <a:spcPts val="0"/>
              </a:spcAft>
              <a:buSzPct val="118604"/>
              <a:buChar char="●"/>
            </a:pPr>
            <a:r>
              <a:rPr lang="en" sz="1517"/>
              <a:t>Follow through on consequences and guide behaviour to expected outcome of  situations</a:t>
            </a:r>
            <a:endParaRPr sz="1517"/>
          </a:p>
          <a:p>
            <a:pPr indent="-290830" lvl="0" marL="457200" rtl="0" algn="l">
              <a:lnSpc>
                <a:spcPct val="100000"/>
              </a:lnSpc>
              <a:spcBef>
                <a:spcPts val="1000"/>
              </a:spcBef>
              <a:spcAft>
                <a:spcPts val="0"/>
              </a:spcAft>
              <a:buSzPct val="92247"/>
              <a:buChar char="●"/>
            </a:pPr>
            <a:r>
              <a:rPr lang="en" sz="1517"/>
              <a:t>Consequences of misbehaviour should match the severity of the behaviour. </a:t>
            </a:r>
            <a:endParaRPr sz="1517"/>
          </a:p>
          <a:p>
            <a:pPr indent="-290830" lvl="1" marL="914400" rtl="0" algn="l">
              <a:lnSpc>
                <a:spcPct val="100000"/>
              </a:lnSpc>
              <a:spcBef>
                <a:spcPts val="1000"/>
              </a:spcBef>
              <a:spcAft>
                <a:spcPts val="0"/>
              </a:spcAft>
              <a:buSzPct val="92247"/>
              <a:buChar char="○"/>
            </a:pPr>
            <a:r>
              <a:rPr lang="en" sz="1517"/>
              <a:t>If a camper is continuously distracting the group and talking over you, they may need to be separated from the group and engaged with on a more individual basis. Gain an understanding of why they are behaving this way, explain why the behaviour is detrimental and allow them to reintegrate into the group</a:t>
            </a:r>
            <a:endParaRPr sz="1517"/>
          </a:p>
          <a:p>
            <a:pPr indent="-290830" lvl="1" marL="914400" rtl="0" algn="l">
              <a:lnSpc>
                <a:spcPct val="100000"/>
              </a:lnSpc>
              <a:spcBef>
                <a:spcPts val="1000"/>
              </a:spcBef>
              <a:spcAft>
                <a:spcPts val="0"/>
              </a:spcAft>
              <a:buSzPct val="92247"/>
              <a:buChar char="○"/>
            </a:pPr>
            <a:r>
              <a:rPr lang="en" sz="1517"/>
              <a:t>A camper takes someone else’s ball without permission; simply have the campers explain the situation (everyone gets a turn to share), if the ball was taken without permission, return the ball to the camper, with an apology for not asking permission then find out why they took the ball without asking permission.</a:t>
            </a:r>
            <a:endParaRPr sz="1517"/>
          </a:p>
          <a:p>
            <a:pPr indent="-308610" lvl="0" marL="457200" rtl="0" algn="l">
              <a:lnSpc>
                <a:spcPct val="100000"/>
              </a:lnSpc>
              <a:spcBef>
                <a:spcPts val="1000"/>
              </a:spcBef>
              <a:spcAft>
                <a:spcPts val="0"/>
              </a:spcAft>
              <a:buSzPct val="118604"/>
              <a:buChar char="●"/>
            </a:pPr>
            <a:r>
              <a:rPr lang="en" sz="1517"/>
              <a:t>Appropriate consequences reinforce the expectations and boundaries of the group</a:t>
            </a:r>
            <a:endParaRPr/>
          </a:p>
          <a:p>
            <a:pPr indent="0" lvl="0" marL="0" rtl="0" algn="l">
              <a:spcBef>
                <a:spcPts val="1000"/>
              </a:spcBef>
              <a:spcAft>
                <a:spcPts val="0"/>
              </a:spcAft>
              <a:buNone/>
            </a:pPr>
            <a:r>
              <a:rPr lang="en" sz="1670"/>
              <a:t>Negative reinforcement can be used but no camper is to be isolated in front of their peers. Acceptable forms of negative reinforcement include but are not limited to:</a:t>
            </a:r>
            <a:endParaRPr sz="1670"/>
          </a:p>
          <a:p>
            <a:pPr indent="-302874" lvl="0" marL="457200" rtl="0" algn="l">
              <a:spcBef>
                <a:spcPts val="1200"/>
              </a:spcBef>
              <a:spcAft>
                <a:spcPts val="0"/>
              </a:spcAft>
              <a:buSzPct val="100000"/>
              <a:buChar char="●"/>
            </a:pPr>
            <a:r>
              <a:rPr lang="en" sz="1670"/>
              <a:t>Rejecting the attention the camper is searching for</a:t>
            </a:r>
            <a:endParaRPr sz="1670"/>
          </a:p>
          <a:p>
            <a:pPr indent="-302874" lvl="0" marL="457200" rtl="0" algn="l">
              <a:spcBef>
                <a:spcPts val="0"/>
              </a:spcBef>
              <a:spcAft>
                <a:spcPts val="0"/>
              </a:spcAft>
              <a:buSzPct val="100000"/>
              <a:buChar char="●"/>
            </a:pPr>
            <a:r>
              <a:rPr lang="en" sz="1670"/>
              <a:t>Removing the camper from the activity to discuss their actions</a:t>
            </a:r>
            <a:endParaRPr sz="1670"/>
          </a:p>
          <a:p>
            <a:pPr indent="-302874" lvl="0" marL="457200" rtl="0" algn="l">
              <a:spcBef>
                <a:spcPts val="0"/>
              </a:spcBef>
              <a:spcAft>
                <a:spcPts val="0"/>
              </a:spcAft>
              <a:buSzPct val="100000"/>
              <a:buChar char="●"/>
            </a:pPr>
            <a:r>
              <a:rPr lang="en" sz="1670"/>
              <a:t>Remove benefits of the activities if appropriate</a:t>
            </a:r>
            <a:endParaRPr sz="167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3"/>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Discipline Cont. </a:t>
            </a:r>
            <a:endParaRPr/>
          </a:p>
        </p:txBody>
      </p:sp>
      <p:sp>
        <p:nvSpPr>
          <p:cNvPr id="129" name="Google Shape;129;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05435" lvl="0" marL="457200" rtl="0" algn="l">
              <a:spcBef>
                <a:spcPts val="0"/>
              </a:spcBef>
              <a:spcAft>
                <a:spcPts val="0"/>
              </a:spcAft>
              <a:buSzPts val="1210"/>
              <a:buFont typeface="Arial"/>
              <a:buAutoNum type="arabicParenR"/>
            </a:pPr>
            <a:r>
              <a:rPr lang="en" sz="1210">
                <a:latin typeface="Arial"/>
                <a:ea typeface="Arial"/>
                <a:cs typeface="Arial"/>
                <a:sym typeface="Arial"/>
              </a:rPr>
              <a:t>Discipline </a:t>
            </a:r>
            <a:endParaRPr sz="1210">
              <a:latin typeface="Arial"/>
              <a:ea typeface="Arial"/>
              <a:cs typeface="Arial"/>
              <a:sym typeface="Arial"/>
            </a:endParaRPr>
          </a:p>
          <a:p>
            <a:pPr indent="-305435" lvl="1" marL="914400" rtl="0" algn="l">
              <a:spcBef>
                <a:spcPts val="0"/>
              </a:spcBef>
              <a:spcAft>
                <a:spcPts val="0"/>
              </a:spcAft>
              <a:buSzPts val="1210"/>
              <a:buFont typeface="Arial"/>
              <a:buAutoNum type="alphaLcParenR"/>
            </a:pPr>
            <a:r>
              <a:rPr lang="en" sz="1210">
                <a:latin typeface="Arial"/>
                <a:ea typeface="Arial"/>
                <a:cs typeface="Arial"/>
                <a:sym typeface="Arial"/>
              </a:rPr>
              <a:t>It it is critical that all athletes always respect the presence and word of both the coach and their fellow athletes. In the case that this is not followed in a habitual manner than the coach must take action using the following phases:</a:t>
            </a:r>
            <a:endParaRPr sz="1210">
              <a:latin typeface="Arial"/>
              <a:ea typeface="Arial"/>
              <a:cs typeface="Arial"/>
              <a:sym typeface="Arial"/>
            </a:endParaRPr>
          </a:p>
          <a:p>
            <a:pPr indent="-305435" lvl="2" marL="1371600" rtl="0" algn="l">
              <a:spcBef>
                <a:spcPts val="0"/>
              </a:spcBef>
              <a:spcAft>
                <a:spcPts val="0"/>
              </a:spcAft>
              <a:buSzPts val="1210"/>
              <a:buFont typeface="Arial"/>
              <a:buAutoNum type="romanLcParenR"/>
            </a:pPr>
            <a:r>
              <a:rPr lang="en" sz="1210">
                <a:latin typeface="Arial"/>
                <a:ea typeface="Arial"/>
                <a:cs typeface="Arial"/>
                <a:sym typeface="Arial"/>
              </a:rPr>
              <a:t>Phase 1: Verbal warning is given to the athlete to remind them that they must follow and respect the rules.</a:t>
            </a:r>
            <a:endParaRPr sz="1210">
              <a:latin typeface="Arial"/>
              <a:ea typeface="Arial"/>
              <a:cs typeface="Arial"/>
              <a:sym typeface="Arial"/>
            </a:endParaRPr>
          </a:p>
          <a:p>
            <a:pPr indent="-305435" lvl="2" marL="1371600" rtl="0" algn="l">
              <a:spcBef>
                <a:spcPts val="0"/>
              </a:spcBef>
              <a:spcAft>
                <a:spcPts val="0"/>
              </a:spcAft>
              <a:buSzPts val="1210"/>
              <a:buFont typeface="Arial"/>
              <a:buAutoNum type="romanLcParenR"/>
            </a:pPr>
            <a:r>
              <a:rPr lang="en" sz="1210">
                <a:latin typeface="Arial"/>
                <a:ea typeface="Arial"/>
                <a:cs typeface="Arial"/>
                <a:sym typeface="Arial"/>
              </a:rPr>
              <a:t>Phase 2: If the behavior persists, the athlete is taken aside and spoken to, to gather a better understand of why they are behaving in this manner</a:t>
            </a:r>
            <a:endParaRPr sz="1210">
              <a:latin typeface="Arial"/>
              <a:ea typeface="Arial"/>
              <a:cs typeface="Arial"/>
              <a:sym typeface="Arial"/>
            </a:endParaRPr>
          </a:p>
          <a:p>
            <a:pPr indent="-305435" lvl="2" marL="1371600" rtl="0" algn="l">
              <a:spcBef>
                <a:spcPts val="0"/>
              </a:spcBef>
              <a:spcAft>
                <a:spcPts val="0"/>
              </a:spcAft>
              <a:buSzPts val="1210"/>
              <a:buFont typeface="Arial"/>
              <a:buAutoNum type="romanLcParenR"/>
            </a:pPr>
            <a:r>
              <a:rPr lang="en" sz="1210">
                <a:latin typeface="Arial"/>
                <a:ea typeface="Arial"/>
                <a:cs typeface="Arial"/>
                <a:sym typeface="Arial"/>
              </a:rPr>
              <a:t>Phase 3: If the behavior persists, the athlete is sat out for a period of time so that they may have time to reflect upon what they have done. The athlete is reminded that if their behavior persists then their parents will receive a call from the coach/coordinator.</a:t>
            </a:r>
            <a:endParaRPr sz="1210">
              <a:latin typeface="Arial"/>
              <a:ea typeface="Arial"/>
              <a:cs typeface="Arial"/>
              <a:sym typeface="Arial"/>
            </a:endParaRPr>
          </a:p>
          <a:p>
            <a:pPr indent="-305435" lvl="2" marL="1371600" rtl="0" algn="l">
              <a:spcBef>
                <a:spcPts val="0"/>
              </a:spcBef>
              <a:spcAft>
                <a:spcPts val="0"/>
              </a:spcAft>
              <a:buSzPts val="1210"/>
              <a:buFont typeface="Arial"/>
              <a:buAutoNum type="romanLcParenR"/>
            </a:pPr>
            <a:r>
              <a:rPr lang="en" sz="1210">
                <a:latin typeface="Arial"/>
                <a:ea typeface="Arial"/>
                <a:cs typeface="Arial"/>
                <a:sym typeface="Arial"/>
              </a:rPr>
              <a:t>Phase 4: If the behavior persists, the athlete is removed from the session and will sit with the coordinator</a:t>
            </a:r>
            <a:endParaRPr sz="1210">
              <a:latin typeface="Arial"/>
              <a:ea typeface="Arial"/>
              <a:cs typeface="Arial"/>
              <a:sym typeface="Arial"/>
            </a:endParaRPr>
          </a:p>
          <a:p>
            <a:pPr indent="-305435" lvl="2" marL="1371600" rtl="0" algn="l">
              <a:spcBef>
                <a:spcPts val="0"/>
              </a:spcBef>
              <a:spcAft>
                <a:spcPts val="0"/>
              </a:spcAft>
              <a:buSzPts val="1210"/>
              <a:buFont typeface="Arial"/>
              <a:buAutoNum type="romanLcParenR"/>
            </a:pPr>
            <a:r>
              <a:rPr lang="en" sz="1210">
                <a:latin typeface="Arial"/>
                <a:ea typeface="Arial"/>
                <a:cs typeface="Arial"/>
                <a:sym typeface="Arial"/>
              </a:rPr>
              <a:t>Phase 5: If the behavior persists, The parents of the athlete are informed that they must remove the athlete from the camp.</a:t>
            </a:r>
            <a:endParaRPr sz="1487"/>
          </a:p>
          <a:p>
            <a:pPr indent="0" lvl="0" marL="0" rtl="0" algn="l">
              <a:spcBef>
                <a:spcPts val="0"/>
              </a:spcBef>
              <a:spcAft>
                <a:spcPts val="1200"/>
              </a:spcAft>
              <a:buSzPts val="1018"/>
              <a:buNone/>
            </a:pPr>
            <a:r>
              <a:t/>
            </a:r>
            <a:endParaRPr sz="1765"/>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387900" y="591325"/>
            <a:ext cx="8368200" cy="1538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lang="en" sz="3600"/>
              <a:t>0 Tolerance for Bullying and Violence</a:t>
            </a:r>
            <a:endParaRPr sz="3600"/>
          </a:p>
        </p:txBody>
      </p:sp>
      <p:sp>
        <p:nvSpPr>
          <p:cNvPr id="135" name="Google Shape;135;p24"/>
          <p:cNvSpPr txBox="1"/>
          <p:nvPr>
            <p:ph idx="1" type="body"/>
          </p:nvPr>
        </p:nvSpPr>
        <p:spPr>
          <a:xfrm>
            <a:off x="387900" y="2919450"/>
            <a:ext cx="8368200" cy="1071600"/>
          </a:xfrm>
          <a:prstGeom prst="rect">
            <a:avLst/>
          </a:prstGeom>
        </p:spPr>
        <p:txBody>
          <a:bodyPr anchorCtr="0" anchor="t" bIns="91425" lIns="91425" spcFirstLastPara="1" rIns="91425" wrap="square" tIns="91425">
            <a:normAutofit fontScale="70000"/>
          </a:bodyPr>
          <a:lstStyle/>
          <a:p>
            <a:pPr indent="0" lvl="0" marL="0" rtl="0" algn="ctr">
              <a:spcBef>
                <a:spcPts val="0"/>
              </a:spcBef>
              <a:spcAft>
                <a:spcPts val="0"/>
              </a:spcAft>
              <a:buNone/>
            </a:pPr>
            <a:r>
              <a:rPr lang="en"/>
              <a:t>Students will be sent home </a:t>
            </a:r>
            <a:r>
              <a:rPr lang="en"/>
              <a:t>immediately </a:t>
            </a:r>
            <a:r>
              <a:rPr lang="en"/>
              <a:t>with a full refund if they willingly harm another (camper or coach) verbally or physically. </a:t>
            </a:r>
            <a:endParaRPr/>
          </a:p>
          <a:p>
            <a:pPr indent="0" lvl="0" marL="0" rtl="0" algn="l">
              <a:spcBef>
                <a:spcPts val="1200"/>
              </a:spcBef>
              <a:spcAft>
                <a:spcPts val="1200"/>
              </a:spcAft>
              <a:buNone/>
            </a:pPr>
            <a:r>
              <a:rPr lang="en"/>
              <a:t>The</a:t>
            </a:r>
            <a:r>
              <a:rPr lang="en"/>
              <a:t> decision is to be made by Coordinators and Directors after reviewing the incident with staff involved.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Rewarding Desired Behaviours</a:t>
            </a:r>
            <a:endParaRPr/>
          </a:p>
        </p:txBody>
      </p:sp>
      <p:sp>
        <p:nvSpPr>
          <p:cNvPr id="141" name="Google Shape;141;p2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sz="1700"/>
              <a:t>Rewarding the desired behaviours provides the positive reinforcement need to continue demonstrating said attitudes and serves as an example for the rest of the group</a:t>
            </a:r>
            <a:endParaRPr sz="1700"/>
          </a:p>
          <a:p>
            <a:pPr indent="-298767" lvl="0" marL="457200" rtl="0" algn="l">
              <a:spcBef>
                <a:spcPts val="1200"/>
              </a:spcBef>
              <a:spcAft>
                <a:spcPts val="0"/>
              </a:spcAft>
              <a:buSzPct val="100000"/>
              <a:buChar char="●"/>
            </a:pPr>
            <a:r>
              <a:rPr lang="en" sz="1300"/>
              <a:t>Campers who are rewarded will develop deep connections with behaving in a positive manner and will begin to build their confidence in the activities and themselves</a:t>
            </a:r>
            <a:endParaRPr sz="1300"/>
          </a:p>
          <a:p>
            <a:pPr indent="-298767" lvl="0" marL="457200" rtl="0" algn="l">
              <a:spcBef>
                <a:spcPts val="0"/>
              </a:spcBef>
              <a:spcAft>
                <a:spcPts val="0"/>
              </a:spcAft>
              <a:buSzPct val="100000"/>
              <a:buChar char="●"/>
            </a:pPr>
            <a:r>
              <a:rPr lang="en" sz="1300"/>
              <a:t>They are more likely to strive to be rewarded again and help other meet these expectations</a:t>
            </a:r>
            <a:endParaRPr sz="1300"/>
          </a:p>
          <a:p>
            <a:pPr indent="-298767" lvl="0" marL="457200" rtl="0" algn="l">
              <a:spcBef>
                <a:spcPts val="0"/>
              </a:spcBef>
              <a:spcAft>
                <a:spcPts val="0"/>
              </a:spcAft>
              <a:buSzPct val="100000"/>
              <a:buChar char="●"/>
            </a:pPr>
            <a:r>
              <a:rPr lang="en" sz="1300"/>
              <a:t>Campers observing the </a:t>
            </a:r>
            <a:r>
              <a:rPr lang="en" sz="1300"/>
              <a:t>reinforcement</a:t>
            </a:r>
            <a:r>
              <a:rPr lang="en" sz="1300"/>
              <a:t> process will want to gain the benefits provided by meeting the </a:t>
            </a:r>
            <a:r>
              <a:rPr lang="en" sz="1300"/>
              <a:t>expected</a:t>
            </a:r>
            <a:r>
              <a:rPr lang="en" sz="1300"/>
              <a:t> behaviour</a:t>
            </a:r>
            <a:endParaRPr sz="1300"/>
          </a:p>
          <a:p>
            <a:pPr indent="0" lvl="0" marL="0" rtl="0" algn="l">
              <a:spcBef>
                <a:spcPts val="1200"/>
              </a:spcBef>
              <a:spcAft>
                <a:spcPts val="0"/>
              </a:spcAft>
              <a:buNone/>
            </a:pPr>
            <a:r>
              <a:rPr lang="en" sz="1300"/>
              <a:t>The rewards can vary but could be:</a:t>
            </a:r>
            <a:endParaRPr sz="1300"/>
          </a:p>
          <a:p>
            <a:pPr indent="-298767" lvl="0" marL="457200" rtl="0" algn="l">
              <a:spcBef>
                <a:spcPts val="1200"/>
              </a:spcBef>
              <a:spcAft>
                <a:spcPts val="0"/>
              </a:spcAft>
              <a:buSzPct val="100000"/>
              <a:buChar char="●"/>
            </a:pPr>
            <a:r>
              <a:rPr lang="en" sz="1300"/>
              <a:t>Verbal praise</a:t>
            </a:r>
            <a:endParaRPr sz="1300"/>
          </a:p>
          <a:p>
            <a:pPr indent="-298767" lvl="0" marL="457200" rtl="0" algn="l">
              <a:spcBef>
                <a:spcPts val="0"/>
              </a:spcBef>
              <a:spcAft>
                <a:spcPts val="0"/>
              </a:spcAft>
              <a:buSzPct val="100000"/>
              <a:buChar char="●"/>
            </a:pPr>
            <a:r>
              <a:rPr lang="en" sz="1300"/>
              <a:t>Allowing the camper to choose the next activity</a:t>
            </a:r>
            <a:endParaRPr sz="1300"/>
          </a:p>
          <a:p>
            <a:pPr indent="-298767" lvl="0" marL="457200" rtl="0" algn="l">
              <a:spcBef>
                <a:spcPts val="0"/>
              </a:spcBef>
              <a:spcAft>
                <a:spcPts val="0"/>
              </a:spcAft>
              <a:buSzPct val="100000"/>
              <a:buChar char="●"/>
            </a:pPr>
            <a:r>
              <a:rPr lang="en" sz="1300"/>
              <a:t>Reward the camper with a </a:t>
            </a:r>
            <a:r>
              <a:rPr lang="en" sz="1300"/>
              <a:t>predetermined</a:t>
            </a:r>
            <a:r>
              <a:rPr lang="en" sz="1300"/>
              <a:t> prize ie; line leader, sticker, movie club etc..</a:t>
            </a:r>
            <a:endParaRPr sz="1300"/>
          </a:p>
          <a:p>
            <a:pPr indent="0" lvl="0" marL="0" rtl="0" algn="l">
              <a:spcBef>
                <a:spcPts val="1200"/>
              </a:spcBef>
              <a:spcAft>
                <a:spcPts val="1200"/>
              </a:spcAft>
              <a:buNone/>
            </a:pPr>
            <a:r>
              <a:rPr lang="en" sz="1300"/>
              <a:t>Positive reinforcement of any behaviour or achievement is the most </a:t>
            </a:r>
            <a:r>
              <a:rPr lang="en" sz="1300"/>
              <a:t>successful</a:t>
            </a:r>
            <a:r>
              <a:rPr lang="en" sz="1300"/>
              <a:t> way to build positive behaviour to be repeated. Program in goals with your group and use the goal as incentive and rewards.</a:t>
            </a:r>
            <a:endParaRPr sz="13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92975" y="828775"/>
            <a:ext cx="4632300" cy="15063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sz="2800">
                <a:solidFill>
                  <a:schemeClr val="accent5"/>
                </a:solidFill>
              </a:rPr>
              <a:t>Understanding Behaviour</a:t>
            </a:r>
            <a:endParaRPr sz="3600"/>
          </a:p>
        </p:txBody>
      </p:sp>
      <p:sp>
        <p:nvSpPr>
          <p:cNvPr id="147" name="Google Shape;147;p26"/>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p>
            <a:pPr indent="-342900" lvl="0" marL="457200" rtl="0" algn="l">
              <a:spcBef>
                <a:spcPts val="0"/>
              </a:spcBef>
              <a:spcAft>
                <a:spcPts val="0"/>
              </a:spcAft>
              <a:buSzPts val="1800"/>
              <a:buAutoNum type="arabicPeriod"/>
            </a:pPr>
            <a:r>
              <a:rPr lang="en"/>
              <a:t>Psychological</a:t>
            </a:r>
            <a:endParaRPr/>
          </a:p>
          <a:p>
            <a:pPr indent="-342900" lvl="0" marL="457200" rtl="0" algn="l">
              <a:spcBef>
                <a:spcPts val="1000"/>
              </a:spcBef>
              <a:spcAft>
                <a:spcPts val="0"/>
              </a:spcAft>
              <a:buSzPts val="1800"/>
              <a:buAutoNum type="arabicPeriod"/>
            </a:pPr>
            <a:r>
              <a:rPr lang="en"/>
              <a:t>Physiological</a:t>
            </a:r>
            <a:endParaRPr/>
          </a:p>
          <a:p>
            <a:pPr indent="-342900" lvl="0" marL="457200" rtl="0" algn="l">
              <a:spcBef>
                <a:spcPts val="1000"/>
              </a:spcBef>
              <a:spcAft>
                <a:spcPts val="1000"/>
              </a:spcAft>
              <a:buSzPts val="1800"/>
              <a:buAutoNum type="arabicPeriod"/>
            </a:pPr>
            <a:r>
              <a:rPr lang="en"/>
              <a:t>Social</a:t>
            </a:r>
            <a:endParaRPr/>
          </a:p>
        </p:txBody>
      </p:sp>
      <p:sp>
        <p:nvSpPr>
          <p:cNvPr id="148" name="Google Shape;148;p26"/>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Behaviour can be affected by 3 main factors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Psychological Factors Affecting Behaviour</a:t>
            </a:r>
            <a:endParaRPr/>
          </a:p>
        </p:txBody>
      </p:sp>
      <p:sp>
        <p:nvSpPr>
          <p:cNvPr id="154" name="Google Shape;154;p27"/>
          <p:cNvSpPr txBox="1"/>
          <p:nvPr>
            <p:ph idx="1" type="body"/>
          </p:nvPr>
        </p:nvSpPr>
        <p:spPr>
          <a:xfrm>
            <a:off x="142875" y="1387275"/>
            <a:ext cx="8890500" cy="35913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a:t>The following are common undesired behaviours affected by psychological factors. </a:t>
            </a:r>
            <a:endParaRPr/>
          </a:p>
          <a:p>
            <a:pPr indent="-300037" lvl="0" marL="457200" rtl="0" algn="l">
              <a:spcBef>
                <a:spcPts val="1200"/>
              </a:spcBef>
              <a:spcAft>
                <a:spcPts val="0"/>
              </a:spcAft>
              <a:buSzPct val="100000"/>
              <a:buChar char="●"/>
            </a:pPr>
            <a:r>
              <a:rPr lang="en"/>
              <a:t>Naturally testing boundaries to see what is acceptable</a:t>
            </a:r>
            <a:endParaRPr/>
          </a:p>
          <a:p>
            <a:pPr indent="-284162" lvl="1" marL="914400" rtl="0" algn="l">
              <a:spcBef>
                <a:spcPts val="1000"/>
              </a:spcBef>
              <a:spcAft>
                <a:spcPts val="0"/>
              </a:spcAft>
              <a:buSzPct val="100000"/>
              <a:buChar char="○"/>
            </a:pPr>
            <a:r>
              <a:rPr lang="en"/>
              <a:t>Human nature, even with clear boundaries there are gray areas, and individuals who like to push those lines</a:t>
            </a:r>
            <a:endParaRPr/>
          </a:p>
          <a:p>
            <a:pPr indent="-300037" lvl="0" marL="457200" rtl="0" algn="l">
              <a:spcBef>
                <a:spcPts val="1000"/>
              </a:spcBef>
              <a:spcAft>
                <a:spcPts val="0"/>
              </a:spcAft>
              <a:buSzPct val="100000"/>
              <a:buChar char="●"/>
            </a:pPr>
            <a:r>
              <a:rPr lang="en"/>
              <a:t>Not following rules or meeting expectations</a:t>
            </a:r>
            <a:endParaRPr/>
          </a:p>
          <a:p>
            <a:pPr indent="-284162" lvl="1" marL="914400" rtl="0" algn="l">
              <a:spcBef>
                <a:spcPts val="1000"/>
              </a:spcBef>
              <a:spcAft>
                <a:spcPts val="0"/>
              </a:spcAft>
              <a:buSzPct val="100000"/>
              <a:buChar char="○"/>
            </a:pPr>
            <a:r>
              <a:rPr lang="en"/>
              <a:t>Rules may not have been clear, camper may not respect your authority based on past experiences with leadership figures or how you conduct yourself. </a:t>
            </a:r>
            <a:endParaRPr/>
          </a:p>
          <a:p>
            <a:pPr indent="-300037" lvl="0" marL="457200" rtl="0" algn="l">
              <a:spcBef>
                <a:spcPts val="1000"/>
              </a:spcBef>
              <a:spcAft>
                <a:spcPts val="0"/>
              </a:spcAft>
              <a:buSzPct val="100000"/>
              <a:buChar char="●"/>
            </a:pPr>
            <a:r>
              <a:rPr lang="en"/>
              <a:t>Appearing to seek out trouble or choose to cause trouble</a:t>
            </a:r>
            <a:endParaRPr/>
          </a:p>
          <a:p>
            <a:pPr indent="-284162" lvl="1" marL="914400" rtl="0" algn="l">
              <a:spcBef>
                <a:spcPts val="1000"/>
              </a:spcBef>
              <a:spcAft>
                <a:spcPts val="0"/>
              </a:spcAft>
              <a:buSzPct val="100000"/>
              <a:buChar char="○"/>
            </a:pPr>
            <a:r>
              <a:rPr lang="en"/>
              <a:t>Campers need their minds and bodies occupied in order to not be distracted and seek their own enrichment</a:t>
            </a:r>
            <a:endParaRPr/>
          </a:p>
          <a:p>
            <a:pPr indent="-284162" lvl="1" marL="914400" rtl="0" algn="l">
              <a:spcBef>
                <a:spcPts val="1000"/>
              </a:spcBef>
              <a:spcAft>
                <a:spcPts val="0"/>
              </a:spcAft>
              <a:buSzPct val="100000"/>
              <a:buChar char="○"/>
            </a:pPr>
            <a:r>
              <a:rPr lang="en"/>
              <a:t>Campers could feel unvalued and are seeking attention from leaders and group</a:t>
            </a:r>
            <a:endParaRPr/>
          </a:p>
          <a:p>
            <a:pPr indent="-300037" lvl="0" marL="457200" rtl="0" algn="l">
              <a:spcBef>
                <a:spcPts val="1000"/>
              </a:spcBef>
              <a:spcAft>
                <a:spcPts val="0"/>
              </a:spcAft>
              <a:buSzPct val="100000"/>
              <a:buChar char="●"/>
            </a:pPr>
            <a:r>
              <a:rPr lang="en"/>
              <a:t>Not participating in activities</a:t>
            </a:r>
            <a:endParaRPr/>
          </a:p>
          <a:p>
            <a:pPr indent="-284162" lvl="1" marL="914400" rtl="0" algn="l">
              <a:spcBef>
                <a:spcPts val="1000"/>
              </a:spcBef>
              <a:spcAft>
                <a:spcPts val="0"/>
              </a:spcAft>
              <a:buSzPct val="100000"/>
              <a:buChar char="○"/>
            </a:pPr>
            <a:r>
              <a:rPr lang="en"/>
              <a:t>Campers may be undergoing stress caused by their homelife, societal pressures or coping with trauma (trauma comes in many forms) and may be fearful of participating or simply lack the motivation to play.</a:t>
            </a:r>
            <a:endParaRPr/>
          </a:p>
          <a:p>
            <a:pPr indent="-300037" lvl="0" marL="457200" rtl="0" algn="l">
              <a:spcBef>
                <a:spcPts val="1000"/>
              </a:spcBef>
              <a:spcAft>
                <a:spcPts val="0"/>
              </a:spcAft>
              <a:buSzPct val="100000"/>
              <a:buChar char="●"/>
            </a:pPr>
            <a:r>
              <a:rPr lang="en"/>
              <a:t>Physical and verbal aggression</a:t>
            </a:r>
            <a:endParaRPr/>
          </a:p>
          <a:p>
            <a:pPr indent="-284162" lvl="1" marL="914400" rtl="0" algn="l">
              <a:spcBef>
                <a:spcPts val="0"/>
              </a:spcBef>
              <a:spcAft>
                <a:spcPts val="0"/>
              </a:spcAft>
              <a:buSzPct val="100000"/>
              <a:buChar char="○"/>
            </a:pPr>
            <a:r>
              <a:rPr lang="en"/>
              <a:t>Campers may not know how to express themselves</a:t>
            </a:r>
            <a:endParaRPr/>
          </a:p>
          <a:p>
            <a:pPr indent="-284162" lvl="1" marL="914400" rtl="0" algn="l">
              <a:spcBef>
                <a:spcPts val="0"/>
              </a:spcBef>
              <a:spcAft>
                <a:spcPts val="0"/>
              </a:spcAft>
              <a:buSzPct val="100000"/>
              <a:buChar char="○"/>
            </a:pPr>
            <a:r>
              <a:rPr lang="en"/>
              <a:t>Do not have the ability to communicate their frustrations and destress from these situations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Physiological Factors Affecting Behaviour</a:t>
            </a:r>
            <a:endParaRPr/>
          </a:p>
        </p:txBody>
      </p:sp>
      <p:sp>
        <p:nvSpPr>
          <p:cNvPr id="160" name="Google Shape;160;p28"/>
          <p:cNvSpPr txBox="1"/>
          <p:nvPr>
            <p:ph idx="1" type="body"/>
          </p:nvPr>
        </p:nvSpPr>
        <p:spPr>
          <a:xfrm>
            <a:off x="387900" y="1489825"/>
            <a:ext cx="8368200" cy="35508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The following are common undesired behaviours affected by physiological factors. </a:t>
            </a:r>
            <a:endParaRPr/>
          </a:p>
          <a:p>
            <a:pPr indent="-325755" lvl="0" marL="457200" rtl="0" algn="l">
              <a:spcBef>
                <a:spcPts val="1200"/>
              </a:spcBef>
              <a:spcAft>
                <a:spcPts val="0"/>
              </a:spcAft>
              <a:buSzPct val="100000"/>
              <a:buChar char="●"/>
            </a:pPr>
            <a:r>
              <a:rPr lang="en"/>
              <a:t>Appearing to seek out trouble or choose to cause trouble</a:t>
            </a:r>
            <a:endParaRPr/>
          </a:p>
          <a:p>
            <a:pPr indent="-304165" lvl="1" marL="914400" rtl="0" algn="l">
              <a:spcBef>
                <a:spcPts val="1000"/>
              </a:spcBef>
              <a:spcAft>
                <a:spcPts val="0"/>
              </a:spcAft>
              <a:buSzPct val="100000"/>
              <a:buChar char="○"/>
            </a:pPr>
            <a:r>
              <a:rPr lang="en"/>
              <a:t>Campers need their minds and bodies occupied in order to not be distracted and seek their own enrichment</a:t>
            </a:r>
            <a:endParaRPr/>
          </a:p>
          <a:p>
            <a:pPr indent="-325755" lvl="0" marL="457200" rtl="0" algn="l">
              <a:spcBef>
                <a:spcPts val="1000"/>
              </a:spcBef>
              <a:spcAft>
                <a:spcPts val="0"/>
              </a:spcAft>
              <a:buSzPct val="100000"/>
              <a:buChar char="●"/>
            </a:pPr>
            <a:r>
              <a:rPr lang="en"/>
              <a:t>Constantly tired, Low energy, negative attitude towards others</a:t>
            </a:r>
            <a:endParaRPr/>
          </a:p>
          <a:p>
            <a:pPr indent="-304165" lvl="1" marL="914400" rtl="0" algn="l">
              <a:spcBef>
                <a:spcPts val="1000"/>
              </a:spcBef>
              <a:spcAft>
                <a:spcPts val="0"/>
              </a:spcAft>
              <a:buSzPct val="100000"/>
              <a:buChar char="○"/>
            </a:pPr>
            <a:r>
              <a:rPr lang="en"/>
              <a:t>This behaviour can be a result of not eating enough, drinking enough water or getting enough sleep. We all know what it feels like to be Hangry, grouchy, exhausted and tired. Look for these signs and respond accordingly.</a:t>
            </a:r>
            <a:endParaRPr/>
          </a:p>
          <a:p>
            <a:pPr indent="-325755" lvl="0" marL="457200" rtl="0" algn="l">
              <a:spcBef>
                <a:spcPts val="1000"/>
              </a:spcBef>
              <a:spcAft>
                <a:spcPts val="0"/>
              </a:spcAft>
              <a:buSzPct val="100000"/>
              <a:buChar char="●"/>
            </a:pPr>
            <a:r>
              <a:rPr lang="en"/>
              <a:t>Not participating in activities - can be related to the above point</a:t>
            </a:r>
            <a:endParaRPr/>
          </a:p>
          <a:p>
            <a:pPr indent="-304165" lvl="1" marL="914400" rtl="0" algn="l">
              <a:spcBef>
                <a:spcPts val="1000"/>
              </a:spcBef>
              <a:spcAft>
                <a:spcPts val="0"/>
              </a:spcAft>
              <a:buSzPct val="100000"/>
              <a:buChar char="○"/>
            </a:pPr>
            <a:r>
              <a:rPr lang="en"/>
              <a:t>Campers may be to tired or not have enough energy to participate in activities</a:t>
            </a:r>
            <a:endParaRPr/>
          </a:p>
          <a:p>
            <a:pPr indent="-304165" lvl="1" marL="914400" rtl="0" algn="l">
              <a:spcBef>
                <a:spcPts val="1000"/>
              </a:spcBef>
              <a:spcAft>
                <a:spcPts val="0"/>
              </a:spcAft>
              <a:buSzPct val="100000"/>
              <a:buChar char="○"/>
            </a:pPr>
            <a:r>
              <a:rPr lang="en"/>
              <a:t>Campers may have an undisclosed sickness or injury causing them to sit out</a:t>
            </a:r>
            <a:endParaRPr/>
          </a:p>
          <a:p>
            <a:pPr indent="-325755" lvl="0" marL="457200" rtl="0" algn="l">
              <a:spcBef>
                <a:spcPts val="1000"/>
              </a:spcBef>
              <a:spcAft>
                <a:spcPts val="0"/>
              </a:spcAft>
              <a:buSzPct val="100000"/>
              <a:buChar char="●"/>
            </a:pPr>
            <a:r>
              <a:rPr lang="en"/>
              <a:t>Physical and verbal aggression</a:t>
            </a:r>
            <a:endParaRPr/>
          </a:p>
          <a:p>
            <a:pPr indent="-304165" lvl="1" marL="914400" rtl="0" algn="l">
              <a:spcBef>
                <a:spcPts val="0"/>
              </a:spcBef>
              <a:spcAft>
                <a:spcPts val="0"/>
              </a:spcAft>
              <a:buSzPct val="100000"/>
              <a:buChar char="○"/>
            </a:pPr>
            <a:r>
              <a:rPr lang="en"/>
              <a:t>Aggravated injuries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Social</a:t>
            </a:r>
            <a:r>
              <a:rPr lang="en"/>
              <a:t> Factors Affecting Behaviour</a:t>
            </a:r>
            <a:endParaRPr/>
          </a:p>
        </p:txBody>
      </p:sp>
      <p:sp>
        <p:nvSpPr>
          <p:cNvPr id="166" name="Google Shape;166;p29"/>
          <p:cNvSpPr txBox="1"/>
          <p:nvPr>
            <p:ph idx="1" type="body"/>
          </p:nvPr>
        </p:nvSpPr>
        <p:spPr>
          <a:xfrm>
            <a:off x="387900" y="1489825"/>
            <a:ext cx="8368200" cy="3451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The following are common undesired behaviours affected by social factors.</a:t>
            </a:r>
            <a:endParaRPr/>
          </a:p>
          <a:p>
            <a:pPr indent="-325755" lvl="0" marL="457200" rtl="0" algn="l">
              <a:spcBef>
                <a:spcPts val="1200"/>
              </a:spcBef>
              <a:spcAft>
                <a:spcPts val="0"/>
              </a:spcAft>
              <a:buSzPct val="100000"/>
              <a:buChar char="●"/>
            </a:pPr>
            <a:r>
              <a:rPr lang="en"/>
              <a:t>Not participating in activities </a:t>
            </a:r>
            <a:endParaRPr/>
          </a:p>
          <a:p>
            <a:pPr indent="-304165" lvl="1" marL="914400" rtl="0" algn="l">
              <a:spcBef>
                <a:spcPts val="1000"/>
              </a:spcBef>
              <a:spcAft>
                <a:spcPts val="0"/>
              </a:spcAft>
              <a:buSzPct val="100000"/>
              <a:buChar char="○"/>
            </a:pPr>
            <a:r>
              <a:rPr lang="en"/>
              <a:t>Campers could feel they do not fit in or belong with the group. </a:t>
            </a:r>
            <a:endParaRPr/>
          </a:p>
          <a:p>
            <a:pPr indent="-304165" lvl="1" marL="914400" rtl="0" algn="l">
              <a:spcBef>
                <a:spcPts val="1000"/>
              </a:spcBef>
              <a:spcAft>
                <a:spcPts val="0"/>
              </a:spcAft>
              <a:buSzPct val="100000"/>
              <a:buChar char="○"/>
            </a:pPr>
            <a:r>
              <a:rPr lang="en"/>
              <a:t>Being bullied by other campers</a:t>
            </a:r>
            <a:endParaRPr/>
          </a:p>
          <a:p>
            <a:pPr indent="-304165" lvl="1" marL="914400" rtl="0" algn="l">
              <a:spcBef>
                <a:spcPts val="1000"/>
              </a:spcBef>
              <a:spcAft>
                <a:spcPts val="0"/>
              </a:spcAft>
              <a:buSzPct val="100000"/>
              <a:buChar char="○"/>
            </a:pPr>
            <a:r>
              <a:rPr lang="en"/>
              <a:t>Their friends may not also want to participate or are in a different group</a:t>
            </a:r>
            <a:endParaRPr/>
          </a:p>
          <a:p>
            <a:pPr indent="-304165" lvl="1" marL="914400" rtl="0" algn="l">
              <a:spcBef>
                <a:spcPts val="1000"/>
              </a:spcBef>
              <a:spcAft>
                <a:spcPts val="0"/>
              </a:spcAft>
              <a:buSzPct val="100000"/>
              <a:buChar char="○"/>
            </a:pPr>
            <a:r>
              <a:rPr lang="en"/>
              <a:t>Lack of support and encouragement from peers and leaders</a:t>
            </a:r>
            <a:endParaRPr/>
          </a:p>
          <a:p>
            <a:pPr indent="-325755" lvl="0" marL="457200" marR="0" rtl="0" algn="l">
              <a:lnSpc>
                <a:spcPct val="115000"/>
              </a:lnSpc>
              <a:spcBef>
                <a:spcPts val="1000"/>
              </a:spcBef>
              <a:spcAft>
                <a:spcPts val="0"/>
              </a:spcAft>
              <a:buSzPct val="100000"/>
              <a:buChar char="●"/>
            </a:pPr>
            <a:r>
              <a:rPr lang="en"/>
              <a:t>Appearing to seek out trouble or choose to cause trouble</a:t>
            </a:r>
            <a:endParaRPr/>
          </a:p>
          <a:p>
            <a:pPr indent="-304165" lvl="1" marL="914400" marR="0" rtl="0" algn="l">
              <a:lnSpc>
                <a:spcPct val="115000"/>
              </a:lnSpc>
              <a:spcBef>
                <a:spcPts val="1000"/>
              </a:spcBef>
              <a:spcAft>
                <a:spcPts val="0"/>
              </a:spcAft>
              <a:buSzPct val="77777"/>
              <a:buChar char="○"/>
            </a:pPr>
            <a:r>
              <a:rPr lang="en"/>
              <a:t>Campers may find it funny to act out as a way of gaining attention and social status from peers</a:t>
            </a:r>
            <a:endParaRPr sz="1800"/>
          </a:p>
          <a:p>
            <a:pPr indent="-325755" lvl="0" marL="457200" marR="0" rtl="0" algn="l">
              <a:lnSpc>
                <a:spcPct val="115000"/>
              </a:lnSpc>
              <a:spcBef>
                <a:spcPts val="1000"/>
              </a:spcBef>
              <a:spcAft>
                <a:spcPts val="0"/>
              </a:spcAft>
              <a:buSzPct val="100000"/>
              <a:buChar char="●"/>
            </a:pPr>
            <a:r>
              <a:rPr lang="en"/>
              <a:t>Physical and verbal aggression</a:t>
            </a:r>
            <a:endParaRPr/>
          </a:p>
          <a:p>
            <a:pPr indent="-304165" lvl="1" marL="914400" marR="0" rtl="0" algn="l">
              <a:lnSpc>
                <a:spcPct val="115000"/>
              </a:lnSpc>
              <a:spcBef>
                <a:spcPts val="1000"/>
              </a:spcBef>
              <a:spcAft>
                <a:spcPts val="1000"/>
              </a:spcAft>
              <a:buSzPct val="100000"/>
              <a:buChar char="○"/>
            </a:pPr>
            <a:r>
              <a:rPr lang="en"/>
              <a:t>Often caused by disagreements between campers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Conclusion</a:t>
            </a:r>
            <a:endParaRPr/>
          </a:p>
        </p:txBody>
      </p:sp>
      <p:sp>
        <p:nvSpPr>
          <p:cNvPr id="172" name="Google Shape;172;p3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Regardless the situation and your position, it is your responsibility and our mission to ensure the safety of the campers, provide them with opportunities to grow and learn while participating in activities. </a:t>
            </a:r>
            <a:endParaRPr/>
          </a:p>
          <a:p>
            <a:pPr indent="0" lvl="0" marL="0" rtl="0" algn="ctr">
              <a:spcBef>
                <a:spcPts val="1200"/>
              </a:spcBef>
              <a:spcAft>
                <a:spcPts val="0"/>
              </a:spcAft>
              <a:buNone/>
            </a:pPr>
            <a:r>
              <a:rPr lang="en"/>
              <a:t>Any behaviour that jeopardizes this mission should be addressed immediately and appropriately. </a:t>
            </a:r>
            <a:endParaRPr/>
          </a:p>
          <a:p>
            <a:pPr indent="0" lvl="0" marL="0" rtl="0" algn="ctr">
              <a:spcBef>
                <a:spcPts val="1200"/>
              </a:spcBef>
              <a:spcAft>
                <a:spcPts val="0"/>
              </a:spcAft>
              <a:buNone/>
            </a:pPr>
            <a:r>
              <a:t/>
            </a:r>
            <a:endParaRPr/>
          </a:p>
          <a:p>
            <a:pPr indent="0" lvl="0" marL="0" rtl="0" algn="ctr">
              <a:spcBef>
                <a:spcPts val="1200"/>
              </a:spcBef>
              <a:spcAft>
                <a:spcPts val="1200"/>
              </a:spcAft>
              <a:buNone/>
            </a:pPr>
            <a:r>
              <a:rPr lang="en" u="sng">
                <a:solidFill>
                  <a:schemeClr val="hlink"/>
                </a:solidFill>
                <a:hlinkClick r:id="rId3"/>
              </a:rPr>
              <a:t>Module 4 Test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WATCH</a:t>
            </a:r>
            <a:endParaRPr/>
          </a:p>
        </p:txBody>
      </p:sp>
      <p:sp>
        <p:nvSpPr>
          <p:cNvPr id="178" name="Google Shape;178;p3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Behaviour Management Youtube:  </a:t>
            </a:r>
            <a:endParaRPr/>
          </a:p>
          <a:p>
            <a:pPr indent="0" lvl="0" marL="0" rtl="0" algn="l">
              <a:spcBef>
                <a:spcPts val="1200"/>
              </a:spcBef>
              <a:spcAft>
                <a:spcPts val="0"/>
              </a:spcAft>
              <a:buNone/>
            </a:pPr>
            <a:r>
              <a:rPr lang="en" u="sng">
                <a:solidFill>
                  <a:schemeClr val="hlink"/>
                </a:solidFill>
                <a:hlinkClick r:id="rId3"/>
              </a:rPr>
              <a:t>https://www.youtube.com/watch?v=V_R34uHiUXM</a:t>
            </a:r>
            <a:endParaRPr/>
          </a:p>
          <a:p>
            <a:pPr indent="0" lvl="0" marL="0" rtl="0" algn="l">
              <a:spcBef>
                <a:spcPts val="1200"/>
              </a:spcBef>
              <a:spcAft>
                <a:spcPts val="1200"/>
              </a:spcAft>
              <a:buNone/>
            </a:pPr>
            <a:r>
              <a:rPr lang="en" u="sng">
                <a:solidFill>
                  <a:schemeClr val="hlink"/>
                </a:solidFill>
                <a:hlinkClick r:id="rId4"/>
              </a:rPr>
              <a:t>https://www.youtube.com/watch?v=TMNwNA8WhQg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4"/>
          <p:cNvSpPr txBox="1"/>
          <p:nvPr>
            <p:ph type="title"/>
          </p:nvPr>
        </p:nvSpPr>
        <p:spPr>
          <a:xfrm>
            <a:off x="413875" y="825150"/>
            <a:ext cx="8368200" cy="1538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700"/>
              <a:t>Group Management Goal</a:t>
            </a:r>
            <a:endParaRPr sz="6700"/>
          </a:p>
        </p:txBody>
      </p:sp>
      <p:sp>
        <p:nvSpPr>
          <p:cNvPr id="72" name="Google Shape;72;p14"/>
          <p:cNvSpPr txBox="1"/>
          <p:nvPr>
            <p:ph idx="1" type="body"/>
          </p:nvPr>
        </p:nvSpPr>
        <p:spPr>
          <a:xfrm>
            <a:off x="387900" y="2919450"/>
            <a:ext cx="8368200" cy="18957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To familiarize children with the concept of strong leadership skills by creating and reinforcing the </a:t>
            </a:r>
            <a:r>
              <a:rPr lang="en"/>
              <a:t>boundaries</a:t>
            </a:r>
            <a:r>
              <a:rPr lang="en"/>
              <a:t> of a safe and positive learning </a:t>
            </a:r>
            <a:r>
              <a:rPr lang="en"/>
              <a:t>environment</a:t>
            </a:r>
            <a:endParaRPr/>
          </a:p>
          <a:p>
            <a:pPr indent="0" lvl="0" marL="0" rtl="0" algn="ctr">
              <a:spcBef>
                <a:spcPts val="1200"/>
              </a:spcBef>
              <a:spcAft>
                <a:spcPts val="0"/>
              </a:spcAft>
              <a:buNone/>
            </a:pPr>
            <a:r>
              <a:rPr lang="en"/>
              <a:t>To teach the common practices of respect in a group, </a:t>
            </a:r>
            <a:r>
              <a:rPr lang="en"/>
              <a:t>highlight</a:t>
            </a:r>
            <a:r>
              <a:rPr lang="en"/>
              <a:t> the benefits of </a:t>
            </a:r>
            <a:r>
              <a:rPr lang="en"/>
              <a:t>helping</a:t>
            </a:r>
            <a:r>
              <a:rPr lang="en"/>
              <a:t> others, and encourage individuals to lead by example.</a:t>
            </a:r>
            <a:endParaRPr/>
          </a:p>
          <a:p>
            <a:pPr indent="0" lvl="0" marL="0" rtl="0" algn="ctr">
              <a:spcBef>
                <a:spcPts val="1200"/>
              </a:spcBef>
              <a:spcAft>
                <a:spcPts val="1200"/>
              </a:spcAft>
              <a:buNone/>
            </a:pPr>
            <a:r>
              <a:rPr lang="en"/>
              <a:t>To provide a dynamic set of activities that stimulates the healthy development of children’s cognitive and physical skills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t>Creating a Safe Learning Environment</a:t>
            </a:r>
            <a:endParaRPr sz="3300"/>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 safe learning environment is achieved by setting boundaries, allowing all </a:t>
            </a:r>
            <a:r>
              <a:rPr lang="en"/>
              <a:t>individuals</a:t>
            </a:r>
            <a:r>
              <a:rPr lang="en"/>
              <a:t> a chance to participate </a:t>
            </a:r>
            <a:r>
              <a:rPr lang="en"/>
              <a:t>without</a:t>
            </a:r>
            <a:r>
              <a:rPr lang="en"/>
              <a:t> judgement, and  provide </a:t>
            </a:r>
            <a:r>
              <a:rPr lang="en"/>
              <a:t>campers</a:t>
            </a:r>
            <a:r>
              <a:rPr lang="en"/>
              <a:t> with </a:t>
            </a:r>
            <a:r>
              <a:rPr lang="en"/>
              <a:t>opportunities</a:t>
            </a:r>
            <a:r>
              <a:rPr lang="en"/>
              <a:t> to grow,</a:t>
            </a:r>
            <a:endParaRPr/>
          </a:p>
          <a:p>
            <a:pPr indent="0" lvl="0" marL="0" rtl="0" algn="l">
              <a:spcBef>
                <a:spcPts val="1200"/>
              </a:spcBef>
              <a:spcAft>
                <a:spcPts val="1200"/>
              </a:spcAft>
              <a:buNone/>
            </a:pPr>
            <a:r>
              <a:rPr lang="en"/>
              <a:t>Students are encouraged, challenged, held to a high standard and have fun knowing they are supported at all times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solidFill>
                  <a:schemeClr val="accent5"/>
                </a:solidFill>
              </a:rPr>
              <a:t>Group Management	- Setting the Stage</a:t>
            </a:r>
            <a:endParaRPr>
              <a:solidFill>
                <a:schemeClr val="accent5"/>
              </a:solidFill>
            </a:endParaRPr>
          </a:p>
        </p:txBody>
      </p:sp>
      <p:sp>
        <p:nvSpPr>
          <p:cNvPr id="84" name="Google Shape;84;p16"/>
          <p:cNvSpPr txBox="1"/>
          <p:nvPr/>
        </p:nvSpPr>
        <p:spPr>
          <a:xfrm>
            <a:off x="764175" y="1400000"/>
            <a:ext cx="7732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oboto"/>
              <a:ea typeface="Roboto"/>
              <a:cs typeface="Roboto"/>
              <a:sym typeface="Roboto"/>
            </a:endParaRPr>
          </a:p>
        </p:txBody>
      </p:sp>
      <p:sp>
        <p:nvSpPr>
          <p:cNvPr id="85" name="Google Shape;85;p16"/>
          <p:cNvSpPr txBox="1"/>
          <p:nvPr/>
        </p:nvSpPr>
        <p:spPr>
          <a:xfrm>
            <a:off x="539625" y="1322800"/>
            <a:ext cx="8109600" cy="3109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chemeClr val="dk1"/>
                </a:solidFill>
                <a:latin typeface="Roboto"/>
                <a:ea typeface="Roboto"/>
                <a:cs typeface="Roboto"/>
                <a:sym typeface="Roboto"/>
              </a:rPr>
              <a:t>A successful leader will deliver the following principles to create a ‘Safe Learning Environment’ and hold </a:t>
            </a:r>
            <a:r>
              <a:rPr lang="en">
                <a:solidFill>
                  <a:schemeClr val="dk1"/>
                </a:solidFill>
                <a:latin typeface="Roboto"/>
                <a:ea typeface="Roboto"/>
                <a:cs typeface="Roboto"/>
                <a:sym typeface="Roboto"/>
              </a:rPr>
              <a:t>campers</a:t>
            </a:r>
            <a:r>
              <a:rPr lang="en">
                <a:solidFill>
                  <a:schemeClr val="dk1"/>
                </a:solidFill>
                <a:latin typeface="Roboto"/>
                <a:ea typeface="Roboto"/>
                <a:cs typeface="Roboto"/>
                <a:sym typeface="Roboto"/>
              </a:rPr>
              <a:t> accountable to be well behaved.</a:t>
            </a:r>
            <a:endParaRPr>
              <a:solidFill>
                <a:schemeClr val="dk1"/>
              </a:solidFill>
              <a:latin typeface="Roboto"/>
              <a:ea typeface="Roboto"/>
              <a:cs typeface="Roboto"/>
              <a:sym typeface="Roboto"/>
            </a:endParaRPr>
          </a:p>
          <a:p>
            <a:pPr indent="0" lvl="0" marL="0" rtl="0" algn="l">
              <a:spcBef>
                <a:spcPts val="0"/>
              </a:spcBef>
              <a:spcAft>
                <a:spcPts val="0"/>
              </a:spcAft>
              <a:buNone/>
            </a:pPr>
            <a:r>
              <a:t/>
            </a:r>
            <a:endParaRPr>
              <a:solidFill>
                <a:schemeClr val="dk1"/>
              </a:solidFill>
              <a:latin typeface="Roboto"/>
              <a:ea typeface="Roboto"/>
              <a:cs typeface="Roboto"/>
              <a:sym typeface="Roboto"/>
            </a:endParaRPr>
          </a:p>
          <a:p>
            <a:pPr indent="-317500" lvl="0" marL="457200" rtl="0" algn="l">
              <a:spcBef>
                <a:spcPts val="0"/>
              </a:spcBef>
              <a:spcAft>
                <a:spcPts val="0"/>
              </a:spcAft>
              <a:buClr>
                <a:schemeClr val="dk1"/>
              </a:buClr>
              <a:buSzPts val="1400"/>
              <a:buFont typeface="Roboto"/>
              <a:buAutoNum type="arabicPeriod"/>
            </a:pPr>
            <a:r>
              <a:rPr lang="en">
                <a:solidFill>
                  <a:schemeClr val="dk1"/>
                </a:solidFill>
                <a:latin typeface="Roboto"/>
                <a:ea typeface="Roboto"/>
                <a:cs typeface="Roboto"/>
                <a:sym typeface="Roboto"/>
              </a:rPr>
              <a:t>Establish the rules and boundaries</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AutoNum type="arabicPeriod"/>
            </a:pPr>
            <a:r>
              <a:rPr lang="en">
                <a:solidFill>
                  <a:schemeClr val="dk1"/>
                </a:solidFill>
                <a:latin typeface="Roboto"/>
                <a:ea typeface="Roboto"/>
                <a:cs typeface="Roboto"/>
                <a:sym typeface="Roboto"/>
              </a:rPr>
              <a:t>Set the expectations</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AutoNum type="arabicPeriod"/>
            </a:pPr>
            <a:r>
              <a:rPr lang="en">
                <a:solidFill>
                  <a:schemeClr val="dk1"/>
                </a:solidFill>
                <a:latin typeface="Roboto"/>
                <a:ea typeface="Roboto"/>
                <a:cs typeface="Roboto"/>
                <a:sym typeface="Roboto"/>
              </a:rPr>
              <a:t>Provide structure</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AutoNum type="arabicPeriod"/>
            </a:pPr>
            <a:r>
              <a:rPr lang="en">
                <a:solidFill>
                  <a:schemeClr val="dk1"/>
                </a:solidFill>
                <a:latin typeface="Roboto"/>
                <a:ea typeface="Roboto"/>
                <a:cs typeface="Roboto"/>
                <a:sym typeface="Roboto"/>
              </a:rPr>
              <a:t>Be aware of your strengths and abilities - Self Identification</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AutoNum type="arabicPeriod"/>
            </a:pPr>
            <a:r>
              <a:rPr lang="en">
                <a:solidFill>
                  <a:schemeClr val="dk1"/>
                </a:solidFill>
                <a:latin typeface="Roboto"/>
                <a:ea typeface="Roboto"/>
                <a:cs typeface="Roboto"/>
                <a:sym typeface="Roboto"/>
              </a:rPr>
              <a:t>Project your voice</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AutoNum type="arabicPeriod"/>
            </a:pPr>
            <a:r>
              <a:rPr lang="en">
                <a:solidFill>
                  <a:schemeClr val="dk1"/>
                </a:solidFill>
                <a:latin typeface="Roboto"/>
                <a:ea typeface="Roboto"/>
                <a:cs typeface="Roboto"/>
                <a:sym typeface="Roboto"/>
              </a:rPr>
              <a:t>Follow through on consequences and guide behaviour</a:t>
            </a:r>
            <a:endParaRPr>
              <a:solidFill>
                <a:schemeClr val="dk1"/>
              </a:solidFill>
              <a:latin typeface="Roboto"/>
              <a:ea typeface="Roboto"/>
              <a:cs typeface="Roboto"/>
              <a:sym typeface="Roboto"/>
            </a:endParaRPr>
          </a:p>
          <a:p>
            <a:pPr indent="-317500" lvl="0" marL="457200" rtl="0" algn="l">
              <a:spcBef>
                <a:spcPts val="1000"/>
              </a:spcBef>
              <a:spcAft>
                <a:spcPts val="1000"/>
              </a:spcAft>
              <a:buClr>
                <a:schemeClr val="dk1"/>
              </a:buClr>
              <a:buSzPts val="1400"/>
              <a:buFont typeface="Roboto"/>
              <a:buAutoNum type="arabicPeriod"/>
            </a:pPr>
            <a:r>
              <a:rPr lang="en">
                <a:solidFill>
                  <a:schemeClr val="dk1"/>
                </a:solidFill>
                <a:latin typeface="Roboto"/>
                <a:ea typeface="Roboto"/>
                <a:cs typeface="Roboto"/>
                <a:sym typeface="Roboto"/>
              </a:rPr>
              <a:t>Recognize, support and reward the desired behavior</a:t>
            </a:r>
            <a:endParaRPr>
              <a:solidFill>
                <a:schemeClr val="dk1"/>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solidFill>
                  <a:schemeClr val="accent5"/>
                </a:solidFill>
              </a:rPr>
              <a:t>Setting Boundaries</a:t>
            </a:r>
            <a:endParaRPr>
              <a:solidFill>
                <a:schemeClr val="accent5"/>
              </a:solidFill>
            </a:endParaRPr>
          </a:p>
        </p:txBody>
      </p:sp>
      <p:sp>
        <p:nvSpPr>
          <p:cNvPr id="91" name="Google Shape;91;p17"/>
          <p:cNvSpPr txBox="1"/>
          <p:nvPr>
            <p:ph idx="1" type="body"/>
          </p:nvPr>
        </p:nvSpPr>
        <p:spPr>
          <a:xfrm>
            <a:off x="323675" y="1356100"/>
            <a:ext cx="8566200" cy="3491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Boundaries ensure all children entering our programs are treated with respect and are </a:t>
            </a:r>
            <a:r>
              <a:rPr lang="en"/>
              <a:t>given equitable opportunities. All Coaches should cover the following information at the beginning of camp or with each new group</a:t>
            </a:r>
            <a:r>
              <a:rPr lang="en"/>
              <a:t>:</a:t>
            </a:r>
            <a:endParaRPr/>
          </a:p>
          <a:p>
            <a:pPr indent="-317182" lvl="0" marL="457200" rtl="0" algn="l">
              <a:spcBef>
                <a:spcPts val="1200"/>
              </a:spcBef>
              <a:spcAft>
                <a:spcPts val="0"/>
              </a:spcAft>
              <a:buSzPct val="100000"/>
              <a:buAutoNum type="arabicPeriod"/>
            </a:pPr>
            <a:r>
              <a:rPr lang="en"/>
              <a:t>The rules of the Camp, new spaces and your rules as a coach</a:t>
            </a:r>
            <a:endParaRPr/>
          </a:p>
          <a:p>
            <a:pPr indent="-297497" lvl="1" marL="914400" rtl="0" algn="l">
              <a:spcBef>
                <a:spcPts val="1000"/>
              </a:spcBef>
              <a:spcAft>
                <a:spcPts val="0"/>
              </a:spcAft>
              <a:buSzPct val="100000"/>
              <a:buAutoNum type="alphaLcPeriod"/>
            </a:pPr>
            <a:r>
              <a:rPr lang="en"/>
              <a:t>The spaces and equipment we use are to be treated with respect or will no longer be able to use them</a:t>
            </a:r>
            <a:endParaRPr/>
          </a:p>
          <a:p>
            <a:pPr indent="-317182" lvl="0" marL="457200" rtl="0" algn="l">
              <a:spcBef>
                <a:spcPts val="1000"/>
              </a:spcBef>
              <a:spcAft>
                <a:spcPts val="0"/>
              </a:spcAft>
              <a:buSzPct val="100000"/>
              <a:buAutoNum type="arabicPeriod"/>
            </a:pPr>
            <a:r>
              <a:rPr lang="en"/>
              <a:t>What is an acceptable way to address and speak to you as a coach</a:t>
            </a:r>
            <a:endParaRPr/>
          </a:p>
          <a:p>
            <a:pPr indent="-317182" lvl="0" marL="457200" rtl="0" algn="l">
              <a:spcBef>
                <a:spcPts val="1000"/>
              </a:spcBef>
              <a:spcAft>
                <a:spcPts val="0"/>
              </a:spcAft>
              <a:buSzPct val="100000"/>
              <a:buAutoNum type="arabicPeriod"/>
            </a:pPr>
            <a:r>
              <a:rPr lang="en"/>
              <a:t>What is an acceptable way to address and speak to your fellow campers</a:t>
            </a:r>
            <a:endParaRPr/>
          </a:p>
          <a:p>
            <a:pPr indent="-317182" lvl="0" marL="457200" rtl="0" algn="l">
              <a:spcBef>
                <a:spcPts val="1000"/>
              </a:spcBef>
              <a:spcAft>
                <a:spcPts val="0"/>
              </a:spcAft>
              <a:buSzPct val="100000"/>
              <a:buAutoNum type="arabicPeriod"/>
            </a:pPr>
            <a:r>
              <a:rPr lang="en"/>
              <a:t>Our programs have a 0 tolerance policy for bullying and physicality</a:t>
            </a:r>
            <a:endParaRPr/>
          </a:p>
          <a:p>
            <a:pPr indent="-317182" lvl="0" marL="457200" rtl="0" algn="l">
              <a:spcBef>
                <a:spcPts val="1000"/>
              </a:spcBef>
              <a:spcAft>
                <a:spcPts val="0"/>
              </a:spcAft>
              <a:buSzPct val="100000"/>
              <a:buAutoNum type="arabicPeriod"/>
            </a:pPr>
            <a:r>
              <a:rPr lang="en"/>
              <a:t>All campers must ask to go to the washroom,or leave the space, and shall not go alone unless given direct permission by the Head Coach</a:t>
            </a:r>
            <a:endParaRPr/>
          </a:p>
          <a:p>
            <a:pPr indent="-317182" lvl="0" marL="457200" rtl="0" algn="l">
              <a:spcBef>
                <a:spcPts val="1000"/>
              </a:spcBef>
              <a:spcAft>
                <a:spcPts val="1000"/>
              </a:spcAft>
              <a:buSzPct val="100000"/>
              <a:buAutoNum type="arabicPeriod"/>
            </a:pPr>
            <a:r>
              <a:rPr lang="en"/>
              <a:t>We are all here to grow, those who impede on other opportunities of growth will not partake in fun &amp; games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Setting Expectations</a:t>
            </a:r>
            <a:endParaRPr/>
          </a:p>
        </p:txBody>
      </p:sp>
      <p:sp>
        <p:nvSpPr>
          <p:cNvPr id="97" name="Google Shape;97;p1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Now that boundaries are set, You as a leader can set your expectations for the group and each individual. </a:t>
            </a:r>
            <a:endParaRPr/>
          </a:p>
          <a:p>
            <a:pPr indent="-342900" lvl="0" marL="457200" rtl="0" algn="l">
              <a:spcBef>
                <a:spcPts val="1200"/>
              </a:spcBef>
              <a:spcAft>
                <a:spcPts val="0"/>
              </a:spcAft>
              <a:buSzPts val="1800"/>
              <a:buChar char="●"/>
            </a:pPr>
            <a:r>
              <a:rPr lang="en"/>
              <a:t>Acknowledge the rules and boundaries presented.</a:t>
            </a:r>
            <a:endParaRPr/>
          </a:p>
          <a:p>
            <a:pPr indent="-342900" lvl="0" marL="457200" rtl="0" algn="l">
              <a:spcBef>
                <a:spcPts val="1000"/>
              </a:spcBef>
              <a:spcAft>
                <a:spcPts val="0"/>
              </a:spcAft>
              <a:buSzPts val="1800"/>
              <a:buChar char="●"/>
            </a:pPr>
            <a:r>
              <a:rPr lang="en"/>
              <a:t>Understand that not respecting the rules and boundaries will have consequences.</a:t>
            </a:r>
            <a:endParaRPr/>
          </a:p>
          <a:p>
            <a:pPr indent="-342900" lvl="0" marL="457200" rtl="0" algn="l">
              <a:spcBef>
                <a:spcPts val="1000"/>
              </a:spcBef>
              <a:spcAft>
                <a:spcPts val="0"/>
              </a:spcAft>
              <a:buSzPts val="1800"/>
              <a:buChar char="●"/>
            </a:pPr>
            <a:r>
              <a:rPr lang="en"/>
              <a:t>Accept responsibility in maintaining a safe learning environment, to allow everyone’s success and enjoyment.</a:t>
            </a:r>
            <a:endParaRPr/>
          </a:p>
          <a:p>
            <a:pPr indent="-342900" lvl="0" marL="457200" rtl="0" algn="l">
              <a:spcBef>
                <a:spcPts val="1000"/>
              </a:spcBef>
              <a:spcAft>
                <a:spcPts val="1000"/>
              </a:spcAft>
              <a:buSzPts val="1800"/>
              <a:buChar char="●"/>
            </a:pPr>
            <a:r>
              <a:rPr lang="en"/>
              <a:t>Recognize and respect the uniqueness of each camper, as well as everyone’s possibility to grow in a safe learning environment.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solidFill>
                  <a:schemeClr val="accent5"/>
                </a:solidFill>
              </a:rPr>
              <a:t>Provide Structure</a:t>
            </a:r>
            <a:r>
              <a:rPr lang="en">
                <a:solidFill>
                  <a:schemeClr val="accent5"/>
                </a:solidFill>
              </a:rPr>
              <a:t>	</a:t>
            </a:r>
            <a:endParaRPr>
              <a:solidFill>
                <a:schemeClr val="accent5"/>
              </a:solidFill>
            </a:endParaRPr>
          </a:p>
        </p:txBody>
      </p:sp>
      <p:sp>
        <p:nvSpPr>
          <p:cNvPr id="103" name="Google Shape;103;p19"/>
          <p:cNvSpPr txBox="1"/>
          <p:nvPr>
            <p:ph idx="1" type="body"/>
          </p:nvPr>
        </p:nvSpPr>
        <p:spPr>
          <a:xfrm>
            <a:off x="387900" y="1354650"/>
            <a:ext cx="8368200" cy="838800"/>
          </a:xfrm>
          <a:prstGeom prst="rect">
            <a:avLst/>
          </a:prstGeom>
        </p:spPr>
        <p:txBody>
          <a:bodyPr anchorCtr="0" anchor="t" bIns="91425" lIns="91425" spcFirstLastPara="1" rIns="91425" wrap="square" tIns="91425">
            <a:normAutofit/>
          </a:bodyPr>
          <a:lstStyle/>
          <a:p>
            <a:pPr indent="0" lvl="0" marL="0" rtl="0" algn="l">
              <a:lnSpc>
                <a:spcPct val="75000"/>
              </a:lnSpc>
              <a:spcBef>
                <a:spcPts val="0"/>
              </a:spcBef>
              <a:spcAft>
                <a:spcPts val="1200"/>
              </a:spcAft>
              <a:buSzPts val="1018"/>
              <a:buNone/>
            </a:pPr>
            <a:r>
              <a:rPr lang="en" sz="1717"/>
              <a:t>Maintaining structure of rules, expectations and programming allows each camper to thrive and participate in engaging physical and cognitive activities.</a:t>
            </a:r>
            <a:endParaRPr sz="1717"/>
          </a:p>
        </p:txBody>
      </p:sp>
      <p:sp>
        <p:nvSpPr>
          <p:cNvPr id="104" name="Google Shape;104;p19"/>
          <p:cNvSpPr txBox="1"/>
          <p:nvPr/>
        </p:nvSpPr>
        <p:spPr>
          <a:xfrm>
            <a:off x="178775" y="2004150"/>
            <a:ext cx="4339200" cy="3068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chemeClr val="accent5"/>
                </a:solidFill>
                <a:latin typeface="Roboto"/>
                <a:ea typeface="Roboto"/>
                <a:cs typeface="Roboto"/>
                <a:sym typeface="Roboto"/>
              </a:rPr>
              <a:t>With Structure:</a:t>
            </a:r>
            <a:endParaRPr>
              <a:solidFill>
                <a:schemeClr val="accent5"/>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Campers receive the gratification of positive reinforcement for following the structure layed out</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Structure allows the opportunity to add </a:t>
            </a:r>
            <a:r>
              <a:rPr lang="en">
                <a:solidFill>
                  <a:schemeClr val="dk1"/>
                </a:solidFill>
                <a:latin typeface="Roboto"/>
                <a:ea typeface="Roboto"/>
                <a:cs typeface="Roboto"/>
                <a:sym typeface="Roboto"/>
              </a:rPr>
              <a:t>progressive</a:t>
            </a:r>
            <a:r>
              <a:rPr lang="en">
                <a:solidFill>
                  <a:schemeClr val="dk1"/>
                </a:solidFill>
                <a:latin typeface="Roboto"/>
                <a:ea typeface="Roboto"/>
                <a:cs typeface="Roboto"/>
                <a:sym typeface="Roboto"/>
              </a:rPr>
              <a:t> challenges to ensure everyone is challenged for each activity</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Campers energy is directed to positive behaviour, fulfilling the release of positive </a:t>
            </a:r>
            <a:r>
              <a:rPr lang="en">
                <a:solidFill>
                  <a:schemeClr val="dk1"/>
                </a:solidFill>
                <a:latin typeface="Roboto"/>
                <a:ea typeface="Roboto"/>
                <a:cs typeface="Roboto"/>
                <a:sym typeface="Roboto"/>
              </a:rPr>
              <a:t>hormones</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Reinforces accountability</a:t>
            </a:r>
            <a:endParaRPr>
              <a:solidFill>
                <a:schemeClr val="dk1"/>
              </a:solidFill>
              <a:latin typeface="Roboto"/>
              <a:ea typeface="Roboto"/>
              <a:cs typeface="Roboto"/>
              <a:sym typeface="Roboto"/>
            </a:endParaRPr>
          </a:p>
        </p:txBody>
      </p:sp>
      <p:sp>
        <p:nvSpPr>
          <p:cNvPr id="105" name="Google Shape;105;p19"/>
          <p:cNvSpPr txBox="1"/>
          <p:nvPr/>
        </p:nvSpPr>
        <p:spPr>
          <a:xfrm>
            <a:off x="4517975" y="2118650"/>
            <a:ext cx="4470600" cy="2637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chemeClr val="accent5"/>
                </a:solidFill>
                <a:latin typeface="Roboto"/>
                <a:ea typeface="Roboto"/>
                <a:cs typeface="Roboto"/>
                <a:sym typeface="Roboto"/>
              </a:rPr>
              <a:t>Without Structure:</a:t>
            </a:r>
            <a:endParaRPr>
              <a:solidFill>
                <a:schemeClr val="accent5"/>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Campers will test boundaries to gauge what is acceptable</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No accountability will be given to campers</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Campers will not know how to behave or what to do in certain situations which will create stress for them</a:t>
            </a:r>
            <a:endParaRPr>
              <a:solidFill>
                <a:schemeClr val="dk1"/>
              </a:solidFill>
              <a:latin typeface="Roboto"/>
              <a:ea typeface="Roboto"/>
              <a:cs typeface="Roboto"/>
              <a:sym typeface="Roboto"/>
            </a:endParaRPr>
          </a:p>
          <a:p>
            <a:pPr indent="-317500" lvl="0" marL="457200" rtl="0" algn="l">
              <a:spcBef>
                <a:spcPts val="1000"/>
              </a:spcBef>
              <a:spcAft>
                <a:spcPts val="0"/>
              </a:spcAft>
              <a:buClr>
                <a:schemeClr val="dk1"/>
              </a:buClr>
              <a:buSzPts val="1400"/>
              <a:buFont typeface="Roboto"/>
              <a:buChar char="●"/>
            </a:pPr>
            <a:r>
              <a:rPr lang="en">
                <a:solidFill>
                  <a:schemeClr val="dk1"/>
                </a:solidFill>
                <a:latin typeface="Roboto"/>
                <a:ea typeface="Roboto"/>
                <a:cs typeface="Roboto"/>
                <a:sym typeface="Roboto"/>
              </a:rPr>
              <a:t>Negative behaviour will present itself before it is too late to stop the consequences</a:t>
            </a:r>
            <a:endParaRPr>
              <a:solidFill>
                <a:schemeClr val="dk1"/>
              </a:solidFill>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Self-Identification</a:t>
            </a:r>
            <a:endParaRPr/>
          </a:p>
        </p:txBody>
      </p:sp>
      <p:sp>
        <p:nvSpPr>
          <p:cNvPr id="111" name="Google Shape;111;p2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Understanding and mastering your strengths and abilities will provide a base to build your confidence and grow your identity. </a:t>
            </a:r>
            <a:endParaRPr/>
          </a:p>
          <a:p>
            <a:pPr indent="0" lvl="0" marL="0" rtl="0" algn="l">
              <a:spcBef>
                <a:spcPts val="1200"/>
              </a:spcBef>
              <a:spcAft>
                <a:spcPts val="0"/>
              </a:spcAft>
              <a:buNone/>
            </a:pPr>
            <a:r>
              <a:rPr lang="en"/>
              <a:t>All great leaders maximize their strengths and abilities while aligning other people to follow their message and help build others strengths and abilities </a:t>
            </a:r>
            <a:endParaRPr/>
          </a:p>
          <a:p>
            <a:pPr indent="0" lvl="0" marL="0" rtl="0" algn="l">
              <a:spcBef>
                <a:spcPts val="1200"/>
              </a:spcBef>
              <a:spcAft>
                <a:spcPts val="0"/>
              </a:spcAft>
              <a:buNone/>
            </a:pPr>
            <a:r>
              <a:rPr lang="en"/>
              <a:t>Express yourself through your strengths and abilities to find your inner voice.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Vocal Projection</a:t>
            </a:r>
            <a:endParaRPr/>
          </a:p>
        </p:txBody>
      </p:sp>
      <p:sp>
        <p:nvSpPr>
          <p:cNvPr id="117" name="Google Shape;117;p2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Your tone, and the volume in </a:t>
            </a:r>
            <a:r>
              <a:rPr lang="en"/>
              <a:t>which</a:t>
            </a:r>
            <a:r>
              <a:rPr lang="en"/>
              <a:t> you give instructions, praises and discipline make a difference on the impact of the message being delivered.</a:t>
            </a:r>
            <a:endParaRPr/>
          </a:p>
          <a:p>
            <a:pPr indent="-342900" lvl="0" marL="457200" rtl="0" algn="l">
              <a:spcBef>
                <a:spcPts val="1000"/>
              </a:spcBef>
              <a:spcAft>
                <a:spcPts val="0"/>
              </a:spcAft>
              <a:buSzPts val="1800"/>
              <a:buChar char="●"/>
            </a:pPr>
            <a:r>
              <a:rPr lang="en"/>
              <a:t>Speak clearly and with authority</a:t>
            </a:r>
            <a:endParaRPr/>
          </a:p>
          <a:p>
            <a:pPr indent="-342900" lvl="0" marL="457200" rtl="0" algn="l">
              <a:spcBef>
                <a:spcPts val="1000"/>
              </a:spcBef>
              <a:spcAft>
                <a:spcPts val="0"/>
              </a:spcAft>
              <a:buSzPts val="1800"/>
              <a:buChar char="●"/>
            </a:pPr>
            <a:r>
              <a:rPr lang="en"/>
              <a:t>Ensure you use your voice appropriately;</a:t>
            </a:r>
            <a:endParaRPr/>
          </a:p>
          <a:p>
            <a:pPr indent="-317500" lvl="1" marL="914400" rtl="0" algn="l">
              <a:spcBef>
                <a:spcPts val="1000"/>
              </a:spcBef>
              <a:spcAft>
                <a:spcPts val="0"/>
              </a:spcAft>
              <a:buSzPts val="1400"/>
              <a:buChar char="○"/>
            </a:pPr>
            <a:r>
              <a:rPr lang="en"/>
              <a:t>Happy</a:t>
            </a:r>
            <a:r>
              <a:rPr lang="en"/>
              <a:t> and </a:t>
            </a:r>
            <a:r>
              <a:rPr lang="en"/>
              <a:t>positive</a:t>
            </a:r>
            <a:r>
              <a:rPr lang="en"/>
              <a:t> messages will come out as higher pitch will naturally be louder</a:t>
            </a:r>
            <a:endParaRPr/>
          </a:p>
          <a:p>
            <a:pPr indent="-317500" lvl="1" marL="914400" rtl="0" algn="l">
              <a:spcBef>
                <a:spcPts val="1000"/>
              </a:spcBef>
              <a:spcAft>
                <a:spcPts val="0"/>
              </a:spcAft>
              <a:buSzPts val="1400"/>
              <a:buChar char="○"/>
            </a:pPr>
            <a:r>
              <a:rPr lang="en"/>
              <a:t>Sad and negative messages you will say at a lower volume in a lower pitch</a:t>
            </a:r>
            <a:endParaRPr/>
          </a:p>
          <a:p>
            <a:pPr indent="-342900" lvl="0" marL="457200" rtl="0" algn="l">
              <a:spcBef>
                <a:spcPts val="1000"/>
              </a:spcBef>
              <a:spcAft>
                <a:spcPts val="1000"/>
              </a:spcAft>
              <a:buSzPts val="1800"/>
              <a:buChar char="●"/>
            </a:pPr>
            <a:r>
              <a:rPr lang="en"/>
              <a:t>The individual receiving the message will recognize both the message but also the way in which it is delivered.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