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1" r:id="rId4"/>
    <p:sldMasterId id="2147483682" r:id="rId5"/>
    <p:sldMasterId id="2147483683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y="5143500" cx="9144000"/>
  <p:notesSz cx="6858000" cy="9144000"/>
  <p:embeddedFontLst>
    <p:embeddedFont>
      <p:font typeface="Roboto Slab"/>
      <p:regular r:id="rId18"/>
      <p:bold r:id="rId19"/>
    </p:embeddedFont>
    <p:embeddedFont>
      <p:font typeface="Robo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regular.fntdata"/><Relationship Id="rId11" Type="http://schemas.openxmlformats.org/officeDocument/2006/relationships/slide" Target="slides/slide4.xml"/><Relationship Id="rId22" Type="http://schemas.openxmlformats.org/officeDocument/2006/relationships/font" Target="fonts/Roboto-italic.fntdata"/><Relationship Id="rId10" Type="http://schemas.openxmlformats.org/officeDocument/2006/relationships/slide" Target="slides/slide3.xml"/><Relationship Id="rId21" Type="http://schemas.openxmlformats.org/officeDocument/2006/relationships/font" Target="fonts/Roboto-bold.fntdata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23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2.xml"/><Relationship Id="rId19" Type="http://schemas.openxmlformats.org/officeDocument/2006/relationships/font" Target="fonts/RobotoSlab-bold.fntdata"/><Relationship Id="rId6" Type="http://schemas.openxmlformats.org/officeDocument/2006/relationships/slideMaster" Target="slideMasters/slideMaster3.xml"/><Relationship Id="rId18" Type="http://schemas.openxmlformats.org/officeDocument/2006/relationships/font" Target="fonts/RobotoSlab-regular.fntdata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171a45f3df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2171a45f3df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2168f318522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2168f318522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168f318522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2168f318522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168f318522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2168f31852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168f318522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2168f318522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168f318522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2168f31852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2168f318522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2168f318522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3131db5cde_1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13131db5cde_1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1338ce07e59_0_1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1338ce07e59_0_1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2168f318522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2168f318522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3" name="Google Shape;13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4" name="Google Shape;14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" name="Google Shape;15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7" name="Google Shape;57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8" name="Google Shape;5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8" name="Google Shape;68;p14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69" name="Google Shape;69;p14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0" name="Google Shape;70;p14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71" name="Google Shape;71;p14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2" name="Google Shape;7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" name="Google Shape;74;p15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5" name="Google Shape;75;p15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6" name="Google Shape;76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8" name="Google Shape;78;p16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9" name="Google Shape;79;p1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1" name="Google Shape;81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3" name="Google Shape;83;p17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4" name="Google Shape;84;p1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6" name="Google Shape;86;p17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7" name="Google Shape;87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90" name="Google Shape;90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" name="Google Shape;92;p19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3" name="Google Shape;93;p19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95" name="Google Shape;95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98" name="Google Shape;98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1" name="Google Shape;101;p21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2" name="Google Shape;102;p21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103" name="Google Shape;103;p21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104" name="Google Shape;104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5" name="Google Shape;10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0" name="Google Shape;20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108" name="Google Shape;10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3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3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12" name="Google Shape;112;p23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13" name="Google Shape;113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6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2" name="Google Shape;122;p26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3" name="Google Shape;123;p26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4" name="Google Shape;124;p26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25" name="Google Shape;125;p26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26" name="Google Shape;126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8" name="Google Shape;128;p27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9" name="Google Shape;129;p27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0" name="Google Shape;130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2" name="Google Shape;132;p28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3" name="Google Shape;133;p2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34" name="Google Shape;134;p28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5" name="Google Shape;135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7" name="Google Shape;137;p29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8" name="Google Shape;138;p29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39" name="Google Shape;139;p29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40" name="Google Shape;140;p29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41" name="Google Shape;141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44" name="Google Shape;144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6" name="Google Shape;146;p31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7" name="Google Shape;147;p31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48" name="Google Shape;148;p31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49" name="Google Shape;149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2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2" name="Google Shape;152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Google Shape;23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4" name="Google Shape;24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3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55" name="Google Shape;155;p33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6" name="Google Shape;156;p33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157" name="Google Shape;157;p33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158" name="Google Shape;158;p3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59" name="Google Shape;159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4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162" name="Google Shape;162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5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35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6" name="Google Shape;166;p35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7" name="Google Shape;167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9" name="Google Shape;29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Google Shape;37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8" name="Google Shape;38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6" name="Google Shape;46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7" name="Google Shape;47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8" name="Google Shape;48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0" name="Google Shape;5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theme" Target="../theme/theme4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7830725" y="88800"/>
            <a:ext cx="1190426" cy="5062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"/>
          <p:cNvSpPr/>
          <p:nvPr/>
        </p:nvSpPr>
        <p:spPr>
          <a:xfrm>
            <a:off x="135975" y="139301"/>
            <a:ext cx="1154469" cy="23804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3F3F3">
                    <a:alpha val="6700"/>
                  </a:srgbClr>
                </a:solidFill>
                <a:latin typeface="Arial"/>
              </a:rPr>
              <a:t>Modified by: </a:t>
            </a:r>
            <a:br>
              <a:rPr b="0" i="0">
                <a:ln>
                  <a:noFill/>
                </a:ln>
                <a:solidFill>
                  <a:srgbClr val="F3F3F3">
                    <a:alpha val="6700"/>
                  </a:srgbClr>
                </a:solidFill>
                <a:latin typeface="Arial"/>
              </a:rPr>
            </a:br>
            <a:r>
              <a:rPr b="0" i="0">
                <a:ln>
                  <a:noFill/>
                </a:ln>
                <a:solidFill>
                  <a:srgbClr val="F3F3F3">
                    <a:alpha val="6700"/>
                  </a:srgbClr>
                </a:solidFill>
                <a:latin typeface="Arial"/>
              </a:rPr>
              <a:t>Caleb Nunes</a:t>
            </a: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rina">
    <p:bg>
      <p:bgPr>
        <a:solidFill>
          <a:schemeClr val="lt1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63" name="Google Shape;63;p1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64" name="Google Shape;6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5" name="Google Shape;65;p13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7866701" y="139300"/>
            <a:ext cx="1154452" cy="4910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rina">
    <p:bg>
      <p:bgPr>
        <a:solidFill>
          <a:schemeClr val="lt1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18" name="Google Shape;118;p2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19" name="Google Shape;119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mailto:hr.tacsports@gmail.com" TargetMode="External"/><Relationship Id="rId4" Type="http://schemas.openxmlformats.org/officeDocument/2006/relationships/hyperlink" Target="https://forms.gle/ih4Zt8bVP6jYwGJC7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canada.ca/en/revenue-agency/services/forms-publications/forms/t4.html" TargetMode="External"/><Relationship Id="rId4" Type="http://schemas.openxmlformats.org/officeDocument/2006/relationships/hyperlink" Target="https://www.canada.ca/en/revenue-agency/services/tax/businesses/topics/payroll/completing-filing-information-returns/t4a-information-payers.html" TargetMode="External"/><Relationship Id="rId5" Type="http://schemas.openxmlformats.org/officeDocument/2006/relationships/hyperlink" Target="https://www.canada.ca/en/revenue-agency/services/tax/businesses/topics/payroll/completing-filing-information-returns/t4a-information-payers.html" TargetMode="External"/><Relationship Id="rId6" Type="http://schemas.openxmlformats.org/officeDocument/2006/relationships/hyperlink" Target="https://turbotax.intuit.ca/tips/t4a-vs-t4-difference-14594#:~:text=A%20T4%20slip%20shows%20the,%2C%20the%20T4A%20doesn't.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6.xml"/><Relationship Id="rId3" Type="http://schemas.openxmlformats.org/officeDocument/2006/relationships/hyperlink" Target="mailto:hr.tacsports@gmail.com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hyperlink" Target="https://forms.gle/uttvN3NdXwa2LEKV8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1" Type="http://schemas.openxmlformats.org/officeDocument/2006/relationships/hyperlink" Target="mailto:caleb@tacsports.ca" TargetMode="External"/><Relationship Id="rId10" Type="http://schemas.openxmlformats.org/officeDocument/2006/relationships/hyperlink" Target="mailto:tyrone@tacsports.ca" TargetMode="External"/><Relationship Id="rId13" Type="http://schemas.openxmlformats.org/officeDocument/2006/relationships/hyperlink" Target="mailto:cierra@tacsports.ca" TargetMode="External"/><Relationship Id="rId12" Type="http://schemas.openxmlformats.org/officeDocument/2006/relationships/hyperlink" Target="mailto:ronald@tacsports.ca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mailto:hr.tacsports@gmail.com" TargetMode="External"/><Relationship Id="rId4" Type="http://schemas.openxmlformats.org/officeDocument/2006/relationships/hyperlink" Target="mailto:paytacsports@gmail.com" TargetMode="External"/><Relationship Id="rId9" Type="http://schemas.openxmlformats.org/officeDocument/2006/relationships/hyperlink" Target="mailto:nik@tacsports.ca" TargetMode="External"/><Relationship Id="rId14" Type="http://schemas.openxmlformats.org/officeDocument/2006/relationships/hyperlink" Target="mailto:info@lsacademy.ca" TargetMode="External"/><Relationship Id="rId5" Type="http://schemas.openxmlformats.org/officeDocument/2006/relationships/hyperlink" Target="mailto:paytacsports@gmail.com" TargetMode="External"/><Relationship Id="rId6" Type="http://schemas.openxmlformats.org/officeDocument/2006/relationships/hyperlink" Target="mailto:adib@tacsports.ca" TargetMode="External"/><Relationship Id="rId7" Type="http://schemas.openxmlformats.org/officeDocument/2006/relationships/hyperlink" Target="mailto:alex@tacsports.ca" TargetMode="External"/><Relationship Id="rId8" Type="http://schemas.openxmlformats.org/officeDocument/2006/relationships/hyperlink" Target="mailto:jessica@tacsports.ca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7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TAC Sports Group Training Module 5</a:t>
            </a:r>
            <a:endParaRPr/>
          </a:p>
        </p:txBody>
      </p:sp>
      <p:sp>
        <p:nvSpPr>
          <p:cNvPr id="175" name="Google Shape;175;p37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Human Resources Information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/>
          </a:p>
        </p:txBody>
      </p:sp>
      <p:sp>
        <p:nvSpPr>
          <p:cNvPr id="232" name="Google Shape;232;p4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goal is to support our staff in delivering </a:t>
            </a:r>
            <a:r>
              <a:rPr lang="en"/>
              <a:t>life changing</a:t>
            </a:r>
            <a:r>
              <a:rPr lang="en"/>
              <a:t> experiences to campers, provide </a:t>
            </a:r>
            <a:r>
              <a:rPr lang="en"/>
              <a:t>opportunities</a:t>
            </a:r>
            <a:r>
              <a:rPr lang="en"/>
              <a:t> for growth and development, and help you achieve your goals.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Please let us know how we can better support you, our staff and campers; </a:t>
            </a:r>
            <a:r>
              <a:rPr lang="en" u="sng">
                <a:solidFill>
                  <a:schemeClr val="hlink"/>
                </a:solidFill>
                <a:hlinkClick r:id="rId3"/>
              </a:rPr>
              <a:t>hr.tacsports@gmail.com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Module 5 Test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8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Human Resources Information</a:t>
            </a:r>
            <a:endParaRPr/>
          </a:p>
        </p:txBody>
      </p:sp>
      <p:sp>
        <p:nvSpPr>
          <p:cNvPr id="181" name="Google Shape;181;p38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38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Status of employment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Uniforms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Training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Time off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Payroll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Use of Cell Phones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1000"/>
              </a:spcAft>
              <a:buSzPts val="1800"/>
              <a:buAutoNum type="arabicPeriod"/>
            </a:pPr>
            <a:r>
              <a:rPr lang="en"/>
              <a:t>Contacts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9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Contractor or Employee?</a:t>
            </a:r>
            <a:endParaRPr/>
          </a:p>
        </p:txBody>
      </p:sp>
      <p:sp>
        <p:nvSpPr>
          <p:cNvPr id="188" name="Google Shape;188;p39"/>
          <p:cNvSpPr txBox="1"/>
          <p:nvPr>
            <p:ph idx="1" type="body"/>
          </p:nvPr>
        </p:nvSpPr>
        <p:spPr>
          <a:xfrm>
            <a:off x="387900" y="1489825"/>
            <a:ext cx="8368200" cy="332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300">
                <a:latin typeface="Arial"/>
                <a:ea typeface="Arial"/>
                <a:cs typeface="Arial"/>
                <a:sym typeface="Arial"/>
              </a:rPr>
              <a:t>Please read the below summary for further understanding of your status of employment</a:t>
            </a:r>
            <a:endParaRPr sz="1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300">
                <a:latin typeface="Arial"/>
                <a:ea typeface="Arial"/>
                <a:cs typeface="Arial"/>
                <a:sym typeface="Arial"/>
              </a:rPr>
              <a:t>Everyone hired for Summer Camps will be deducted employment taxes (CPP, EI, and Federal Taxes) per government regulations unless you are hired as a contractor. </a:t>
            </a:r>
            <a:endParaRPr sz="1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300">
                <a:latin typeface="Arial"/>
                <a:ea typeface="Arial"/>
                <a:cs typeface="Arial"/>
                <a:sym typeface="Arial"/>
              </a:rPr>
              <a:t>As an employee, you will receive a</a:t>
            </a:r>
            <a:r>
              <a:rPr lang="en" sz="13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1300" u="sng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T4</a:t>
            </a:r>
            <a:r>
              <a:rPr lang="en" sz="1300">
                <a:latin typeface="Arial"/>
                <a:ea typeface="Arial"/>
                <a:cs typeface="Arial"/>
                <a:sym typeface="Arial"/>
              </a:rPr>
              <a:t> for your income including tax deductions by the government.</a:t>
            </a:r>
            <a:endParaRPr sz="1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300">
                <a:latin typeface="Arial"/>
                <a:ea typeface="Arial"/>
                <a:cs typeface="Arial"/>
                <a:sym typeface="Arial"/>
              </a:rPr>
              <a:t>All Staff who continue to work past the Summer Camp Season </a:t>
            </a:r>
            <a:r>
              <a:rPr b="1" lang="en" sz="1300">
                <a:latin typeface="Arial"/>
                <a:ea typeface="Arial"/>
                <a:cs typeface="Arial"/>
                <a:sym typeface="Arial"/>
              </a:rPr>
              <a:t>will not be deducted taxes,</a:t>
            </a:r>
            <a:r>
              <a:rPr lang="en" sz="1300">
                <a:latin typeface="Arial"/>
                <a:ea typeface="Arial"/>
                <a:cs typeface="Arial"/>
                <a:sym typeface="Arial"/>
              </a:rPr>
              <a:t> and it's the </a:t>
            </a:r>
            <a:r>
              <a:rPr b="1" lang="en" sz="1300">
                <a:latin typeface="Arial"/>
                <a:ea typeface="Arial"/>
                <a:cs typeface="Arial"/>
                <a:sym typeface="Arial"/>
              </a:rPr>
              <a:t>person's responsibility to report their income at the end of the year and submit a </a:t>
            </a:r>
            <a:r>
              <a:rPr b="1" lang="en" sz="1300" u="sng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T4A (info </a:t>
            </a:r>
            <a:r>
              <a:rPr b="1" lang="en" sz="1300" u="sng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here</a:t>
            </a:r>
            <a:r>
              <a:rPr b="1" lang="en" sz="13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r>
              <a:rPr lang="en" sz="130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300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1150" lvl="0" marL="457200" rtl="0" algn="just">
              <a:spcBef>
                <a:spcPts val="1000"/>
              </a:spcBef>
              <a:spcAft>
                <a:spcPts val="0"/>
              </a:spcAft>
              <a:buSzPts val="1300"/>
              <a:buFont typeface="Arial"/>
              <a:buChar char="●"/>
            </a:pPr>
            <a:r>
              <a:rPr lang="en" sz="1300">
                <a:latin typeface="Arial"/>
                <a:ea typeface="Arial"/>
                <a:cs typeface="Arial"/>
                <a:sym typeface="Arial"/>
              </a:rPr>
              <a:t>T4 - Employee  </a:t>
            </a:r>
            <a:endParaRPr sz="1300">
              <a:latin typeface="Arial"/>
              <a:ea typeface="Arial"/>
              <a:cs typeface="Arial"/>
              <a:sym typeface="Arial"/>
            </a:endParaRPr>
          </a:p>
          <a:p>
            <a:pPr indent="-311150" lvl="0" marL="457200" rtl="0" algn="just">
              <a:spcBef>
                <a:spcPts val="0"/>
              </a:spcBef>
              <a:spcAft>
                <a:spcPts val="0"/>
              </a:spcAft>
              <a:buSzPts val="1300"/>
              <a:buFont typeface="Arial"/>
              <a:buChar char="●"/>
            </a:pPr>
            <a:r>
              <a:rPr lang="en" sz="1300">
                <a:latin typeface="Arial"/>
                <a:ea typeface="Arial"/>
                <a:cs typeface="Arial"/>
                <a:sym typeface="Arial"/>
              </a:rPr>
              <a:t>T4A - Contractor </a:t>
            </a:r>
            <a:endParaRPr sz="1300">
              <a:latin typeface="Arial"/>
              <a:ea typeface="Arial"/>
              <a:cs typeface="Arial"/>
              <a:sym typeface="Arial"/>
            </a:endParaRPr>
          </a:p>
          <a:p>
            <a:pPr indent="-311150" lvl="0" marL="457200" rtl="0" algn="just">
              <a:spcBef>
                <a:spcPts val="0"/>
              </a:spcBef>
              <a:spcAft>
                <a:spcPts val="0"/>
              </a:spcAft>
              <a:buSzPts val="1300"/>
              <a:buFont typeface="Arial"/>
              <a:buChar char="●"/>
            </a:pPr>
            <a:r>
              <a:rPr lang="en" sz="1300">
                <a:latin typeface="Arial"/>
                <a:ea typeface="Arial"/>
                <a:cs typeface="Arial"/>
                <a:sym typeface="Arial"/>
              </a:rPr>
              <a:t>Read about the difference </a:t>
            </a:r>
            <a:r>
              <a:rPr lang="en" sz="1300" u="sng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here</a:t>
            </a:r>
            <a:endParaRPr sz="200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Uniforms</a:t>
            </a:r>
            <a:endParaRPr/>
          </a:p>
        </p:txBody>
      </p:sp>
      <p:sp>
        <p:nvSpPr>
          <p:cNvPr id="194" name="Google Shape;194;p40"/>
          <p:cNvSpPr txBox="1"/>
          <p:nvPr>
            <p:ph idx="1" type="body"/>
          </p:nvPr>
        </p:nvSpPr>
        <p:spPr>
          <a:xfrm>
            <a:off x="387900" y="1402550"/>
            <a:ext cx="8368200" cy="35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TAC Sports Group will deduct $30 for 2 T-shirts for all coaches. All extra shirts will be $15. Academy Uniforms fees will be sent via directors. Uniforms will be deducted from pay.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All staff must meet the uniform requirements as listed:</a:t>
            </a:r>
            <a:endParaRPr/>
          </a:p>
          <a:p>
            <a:pPr indent="-334327" lvl="0" marL="457200" rtl="0" algn="l">
              <a:spcBef>
                <a:spcPts val="16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TAC Provided Shirt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Must be visible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Appropriate footwear for activity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Appropriate legwear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Swimsuit for all aquatics staff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Athletic wear for all activity coaches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Black Pants or Athletic wear for LSA Staff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Whistle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Pen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Training</a:t>
            </a:r>
            <a:endParaRPr/>
          </a:p>
        </p:txBody>
      </p:sp>
      <p:sp>
        <p:nvSpPr>
          <p:cNvPr id="200" name="Google Shape;200;p41"/>
          <p:cNvSpPr txBox="1"/>
          <p:nvPr>
            <p:ph idx="1" type="body"/>
          </p:nvPr>
        </p:nvSpPr>
        <p:spPr>
          <a:xfrm>
            <a:off x="387900" y="1489825"/>
            <a:ext cx="8368200" cy="35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For Summer Camp 2023, our training payment format will be changed to the following:</a:t>
            </a:r>
            <a:endParaRPr/>
          </a:p>
          <a:p>
            <a:pPr indent="-317182" lvl="0" marL="457200" rtl="0" algn="l">
              <a:spcBef>
                <a:spcPts val="16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Summer Camp Training will consist of 5 separate training dates, the completion of all 5 required training dates and online Modules will be compensated at $200 total.</a:t>
            </a:r>
            <a:endParaRPr/>
          </a:p>
          <a:p>
            <a:pPr indent="-317182" lvl="0" marL="457200" rtl="0" algn="l"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To receive payment for your training, a minimum of two shifts (two school programs or two lessons) or one week of camp (whichever is more applicable) must be completed. Attending training and not completing a shift would mean training is not paid.</a:t>
            </a:r>
            <a:endParaRPr/>
          </a:p>
          <a:p>
            <a:pPr indent="-317182" lvl="0" marL="457200" rtl="0" algn="l"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If you attend more than one Program-Specific Training you will be compensated following the terms in your contract (Training sessions are paid at the flat rate of $50 if in-person training sessions exceed 3 hours. To receive payment for your training, a minimum of two shifts (two school programs or two lessons) or one week of camp (whichever is more applicable) must be completed. Attending training and not completing a shift would mean training is not paid).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 Off Requests &amp; Sickness</a:t>
            </a:r>
            <a:endParaRPr/>
          </a:p>
        </p:txBody>
      </p:sp>
      <p:sp>
        <p:nvSpPr>
          <p:cNvPr id="206" name="Google Shape;206;p42"/>
          <p:cNvSpPr txBox="1"/>
          <p:nvPr>
            <p:ph idx="1" type="body"/>
          </p:nvPr>
        </p:nvSpPr>
        <p:spPr>
          <a:xfrm>
            <a:off x="387900" y="1489825"/>
            <a:ext cx="8368200" cy="347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All staff must submit time off requests by emailing </a:t>
            </a:r>
            <a:r>
              <a:rPr lang="en" sz="1600" u="sng">
                <a:solidFill>
                  <a:schemeClr val="hlink"/>
                </a:solidFill>
                <a:hlinkClick r:id="rId3"/>
              </a:rPr>
              <a:t>hr.tacsports@gmail.com</a:t>
            </a:r>
            <a:r>
              <a:rPr lang="en" sz="1600"/>
              <a:t> and CC’ing their Manager and/or Director. Time off requests is approved by Directors and are not guaranteed to be granted. As stated in your contract, there are blackout dates/months you can not request time off (Summer Camps from June 1st to the first of September).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500"/>
              <a:t>Sickness - </a:t>
            </a:r>
            <a:r>
              <a:rPr lang="en" sz="1500"/>
              <a:t>Sickness can happen, please let us know as far in advance if you think you will be sick. Only reasonable sickness is tolerated. 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500"/>
              <a:t>At least 24 hours advance notice. </a:t>
            </a:r>
            <a:endParaRPr sz="15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500"/>
              <a:t>Doctors note must accompany sick-leave.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43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Payroll Information</a:t>
            </a:r>
            <a:endParaRPr/>
          </a:p>
        </p:txBody>
      </p:sp>
      <p:pic>
        <p:nvPicPr>
          <p:cNvPr id="212" name="Google Shape;212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52250" y="1181988"/>
            <a:ext cx="3542410" cy="3694575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43"/>
          <p:cNvSpPr txBox="1"/>
          <p:nvPr>
            <p:ph idx="1" type="body"/>
          </p:nvPr>
        </p:nvSpPr>
        <p:spPr>
          <a:xfrm>
            <a:off x="280025" y="1489825"/>
            <a:ext cx="4887900" cy="353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Payroll is processed following the the paycle seen in the in the image.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order to be paid you must complete the </a:t>
            </a:r>
            <a:r>
              <a:rPr lang="en" u="sng">
                <a:solidFill>
                  <a:schemeClr val="hlink"/>
                </a:solidFill>
                <a:hlinkClick r:id="rId4"/>
              </a:rPr>
              <a:t>Payroll Form</a:t>
            </a:r>
            <a:r>
              <a:rPr lang="en"/>
              <a:t> sent in the onboarding email. </a:t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If any of the banking information is incorrect a member of the payroll team will reach out to you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Payments may take 2 - 4 business days to process from our account and into your account.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Your patience is appreciated.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All inquiries related to payroll are to be directed to paytacsports@gmail.com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4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Cell Phone Use Policy </a:t>
            </a:r>
            <a:endParaRPr/>
          </a:p>
        </p:txBody>
      </p:sp>
      <p:sp>
        <p:nvSpPr>
          <p:cNvPr id="219" name="Google Shape;219;p44"/>
          <p:cNvSpPr txBox="1"/>
          <p:nvPr>
            <p:ph idx="1" type="body"/>
          </p:nvPr>
        </p:nvSpPr>
        <p:spPr>
          <a:xfrm>
            <a:off x="157200" y="1318675"/>
            <a:ext cx="8598900" cy="357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Cell phones are not to be used for personal matters unless there is a family emergency or you are on your break. Appropriate use of cell phones at camps are:</a:t>
            </a:r>
            <a:endParaRPr sz="1600"/>
          </a:p>
          <a:p>
            <a:pPr indent="-307340" lvl="0" marL="457200" rtl="0" algn="l">
              <a:spcBef>
                <a:spcPts val="1600"/>
              </a:spcBef>
              <a:spcAft>
                <a:spcPts val="0"/>
              </a:spcAft>
              <a:buSzPct val="100000"/>
              <a:buChar char="●"/>
            </a:pPr>
            <a:r>
              <a:rPr lang="en" sz="1600"/>
              <a:t>For quickly reporting and communicating important information pertaining to camp</a:t>
            </a:r>
            <a:endParaRPr sz="1600"/>
          </a:p>
          <a:p>
            <a:pPr indent="-3073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600"/>
              <a:t>If you are sending anything on cell phone, tell your assistant coach that you are sending a Google Space update </a:t>
            </a:r>
            <a:endParaRPr sz="1600"/>
          </a:p>
          <a:p>
            <a:pPr indent="-30734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600"/>
              <a:t>Posting pictures as requested</a:t>
            </a:r>
            <a:endParaRPr sz="1600"/>
          </a:p>
          <a:p>
            <a:pPr indent="-3073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600"/>
              <a:t>May be needed for incidents and reference for later use</a:t>
            </a:r>
            <a:endParaRPr sz="1600"/>
          </a:p>
          <a:p>
            <a:pPr indent="-3073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600"/>
              <a:t>Identifying campers with allergies or special accommodations</a:t>
            </a:r>
            <a:endParaRPr sz="1600"/>
          </a:p>
          <a:p>
            <a:pPr indent="-307339" lvl="2" marL="1371600" rtl="0" algn="l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Char char="■"/>
            </a:pPr>
            <a:r>
              <a:rPr lang="en" sz="1600">
                <a:solidFill>
                  <a:schemeClr val="accent5"/>
                </a:solidFill>
              </a:rPr>
              <a:t>Pictures taken of campers should be done so discreetly and should not be posted anywhere other than the predetermined channels of communication</a:t>
            </a:r>
            <a:endParaRPr sz="1600">
              <a:solidFill>
                <a:schemeClr val="accent5"/>
              </a:solidFill>
            </a:endParaRPr>
          </a:p>
          <a:p>
            <a:pPr indent="-30734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600"/>
              <a:t>Reviewing lesson plans, attendance lists, lunch lists or information posted by staff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If you are caught using your cellphone for personal matters, you will be issued a warning by coordinators or other full time staff. </a:t>
            </a:r>
            <a:endParaRPr sz="1600"/>
          </a:p>
          <a:p>
            <a:pPr indent="-307340" lvl="0" marL="457200" rtl="0" algn="l">
              <a:spcBef>
                <a:spcPts val="1600"/>
              </a:spcBef>
              <a:spcAft>
                <a:spcPts val="0"/>
              </a:spcAft>
              <a:buSzPct val="100000"/>
              <a:buChar char="●"/>
            </a:pPr>
            <a:r>
              <a:rPr lang="en" sz="1600"/>
              <a:t>Should you continue to use your cellphone against the outlined reasons above, you will be sent home immediately and will undergo a performance review with a Director or Full Time Staff Member</a:t>
            </a:r>
            <a:endParaRPr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4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Contact information</a:t>
            </a:r>
            <a:endParaRPr/>
          </a:p>
        </p:txBody>
      </p:sp>
      <p:sp>
        <p:nvSpPr>
          <p:cNvPr id="225" name="Google Shape;225;p45"/>
          <p:cNvSpPr txBox="1"/>
          <p:nvPr>
            <p:ph idx="1" type="body"/>
          </p:nvPr>
        </p:nvSpPr>
        <p:spPr>
          <a:xfrm>
            <a:off x="132275" y="1489825"/>
            <a:ext cx="38574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Time off Requests &amp; Formal Inquires</a:t>
            </a:r>
            <a:endParaRPr sz="16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 u="sng">
                <a:solidFill>
                  <a:schemeClr val="hlink"/>
                </a:solidFill>
                <a:hlinkClick r:id="rId3"/>
              </a:rPr>
              <a:t>hr.tacsports@gmail.com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CC Directors, Managers you report to and Coordinators</a:t>
            </a:r>
            <a:endParaRPr sz="12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Payroll</a:t>
            </a:r>
            <a:endParaRPr sz="16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 u="sng">
                <a:solidFill>
                  <a:schemeClr val="hlink"/>
                </a:solidFill>
                <a:hlinkClick r:id="rId4"/>
              </a:rPr>
              <a:t>p</a:t>
            </a:r>
            <a:r>
              <a:rPr lang="en" sz="1200" u="sng">
                <a:solidFill>
                  <a:schemeClr val="hlink"/>
                </a:solidFill>
                <a:hlinkClick r:id="rId5"/>
              </a:rPr>
              <a:t>aytacsports@gmail.com</a:t>
            </a:r>
            <a:endParaRPr sz="1200"/>
          </a:p>
        </p:txBody>
      </p:sp>
      <p:sp>
        <p:nvSpPr>
          <p:cNvPr id="226" name="Google Shape;226;p45"/>
          <p:cNvSpPr txBox="1"/>
          <p:nvPr>
            <p:ph idx="1" type="body"/>
          </p:nvPr>
        </p:nvSpPr>
        <p:spPr>
          <a:xfrm>
            <a:off x="4712800" y="1211575"/>
            <a:ext cx="3323100" cy="385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63" u="sng">
                <a:solidFill>
                  <a:schemeClr val="accent5"/>
                </a:solidFill>
              </a:rPr>
              <a:t>Directors &amp; Full Time Staff</a:t>
            </a:r>
            <a:endParaRPr b="1" sz="1563" u="sng">
              <a:solidFill>
                <a:schemeClr val="accent5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560"/>
              <a:t>Adib Razavi - </a:t>
            </a:r>
            <a:r>
              <a:rPr lang="en" sz="1560" u="sng">
                <a:solidFill>
                  <a:schemeClr val="hlink"/>
                </a:solidFill>
                <a:hlinkClick r:id="rId6"/>
              </a:rPr>
              <a:t>adib@tacsports.ca</a:t>
            </a:r>
            <a:endParaRPr sz="15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60"/>
              <a:t>Director of Operations &amp; Cofounder</a:t>
            </a:r>
            <a:endParaRPr sz="13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60"/>
              <a:t>Alexander Arthur - </a:t>
            </a:r>
            <a:r>
              <a:rPr lang="en" sz="1560" u="sng">
                <a:solidFill>
                  <a:schemeClr val="hlink"/>
                </a:solidFill>
                <a:hlinkClick r:id="rId7"/>
              </a:rPr>
              <a:t>alex@tacsports.ca</a:t>
            </a:r>
            <a:endParaRPr sz="15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60"/>
              <a:t>Director of Operations &amp; Cofounder</a:t>
            </a:r>
            <a:endParaRPr sz="13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60"/>
              <a:t>Jessica Abreu - </a:t>
            </a:r>
            <a:r>
              <a:rPr lang="en" sz="1560" u="sng">
                <a:solidFill>
                  <a:schemeClr val="hlink"/>
                </a:solidFill>
                <a:hlinkClick r:id="rId8"/>
              </a:rPr>
              <a:t>jessica@tacsports.ca</a:t>
            </a:r>
            <a:endParaRPr sz="15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60"/>
              <a:t>Director of Administration</a:t>
            </a:r>
            <a:endParaRPr sz="13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60"/>
              <a:t>Nik Collett - </a:t>
            </a:r>
            <a:r>
              <a:rPr lang="en" sz="1560" u="sng">
                <a:solidFill>
                  <a:schemeClr val="hlink"/>
                </a:solidFill>
                <a:hlinkClick r:id="rId9"/>
              </a:rPr>
              <a:t>nik@tacsports.ca</a:t>
            </a:r>
            <a:endParaRPr sz="15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60"/>
              <a:t>Director of Outreach, Recruitment, </a:t>
            </a:r>
            <a:r>
              <a:rPr lang="en" sz="1360"/>
              <a:t>Placements</a:t>
            </a:r>
            <a:r>
              <a:rPr lang="en" sz="1360"/>
              <a:t> and </a:t>
            </a:r>
            <a:r>
              <a:rPr lang="en" sz="1360"/>
              <a:t>After School</a:t>
            </a:r>
            <a:r>
              <a:rPr lang="en" sz="1360"/>
              <a:t> Programs</a:t>
            </a:r>
            <a:endParaRPr sz="13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60"/>
              <a:t>Tyrone Stephenson - </a:t>
            </a:r>
            <a:r>
              <a:rPr lang="en" sz="1560" u="sng">
                <a:solidFill>
                  <a:schemeClr val="hlink"/>
                </a:solidFill>
                <a:hlinkClick r:id="rId10"/>
              </a:rPr>
              <a:t>tyrone@tacsports.ca</a:t>
            </a:r>
            <a:endParaRPr sz="15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60"/>
              <a:t>Director of Basketball</a:t>
            </a:r>
            <a:endParaRPr sz="13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60"/>
              <a:t>Caleb Nunes</a:t>
            </a:r>
            <a:r>
              <a:rPr lang="en" sz="1560"/>
              <a:t> - </a:t>
            </a:r>
            <a:r>
              <a:rPr lang="en" sz="1560" u="sng">
                <a:solidFill>
                  <a:schemeClr val="hlink"/>
                </a:solidFill>
                <a:hlinkClick r:id="rId11"/>
              </a:rPr>
              <a:t>caleb@tacsports.ca</a:t>
            </a:r>
            <a:endParaRPr sz="15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60"/>
              <a:t>Aquatics Program Coordinator, Operations Manager and HR Manager</a:t>
            </a:r>
            <a:endParaRPr sz="13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60"/>
              <a:t>Ronald Hollingsworth - </a:t>
            </a:r>
            <a:r>
              <a:rPr lang="en" sz="1560" u="sng">
                <a:solidFill>
                  <a:schemeClr val="hlink"/>
                </a:solidFill>
                <a:hlinkClick r:id="rId12"/>
              </a:rPr>
              <a:t>ronald@tacsports.ca</a:t>
            </a:r>
            <a:endParaRPr sz="15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60"/>
              <a:t>Program Coordinator &amp; Equipment Manager</a:t>
            </a:r>
            <a:endParaRPr sz="13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60"/>
              <a:t>Cierra Phillips - </a:t>
            </a:r>
            <a:r>
              <a:rPr lang="en" sz="1560" u="sng">
                <a:solidFill>
                  <a:schemeClr val="hlink"/>
                </a:solidFill>
                <a:hlinkClick r:id="rId13"/>
              </a:rPr>
              <a:t>cierra@tacsports.ca</a:t>
            </a:r>
            <a:endParaRPr sz="15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60"/>
              <a:t>Executive Administrative Assistant</a:t>
            </a:r>
            <a:endParaRPr sz="13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60"/>
              <a:t>Ihor Holovatin - </a:t>
            </a:r>
            <a:r>
              <a:rPr lang="en" sz="1560" u="sng">
                <a:solidFill>
                  <a:schemeClr val="hlink"/>
                </a:solidFill>
                <a:hlinkClick r:id="rId14"/>
              </a:rPr>
              <a:t>info@lsacademy.ca</a:t>
            </a:r>
            <a:endParaRPr sz="156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60"/>
              <a:t>LSA Program Manager</a:t>
            </a:r>
            <a:endParaRPr sz="136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80AF"/>
      </a:dk2>
      <a:lt2>
        <a:srgbClr val="ADADAD"/>
      </a:lt2>
      <a:accent1>
        <a:srgbClr val="0277BD"/>
      </a:accent1>
      <a:accent2>
        <a:srgbClr val="96C401"/>
      </a:accent2>
      <a:accent3>
        <a:srgbClr val="009688"/>
      </a:accent3>
      <a:accent4>
        <a:srgbClr val="039BE5"/>
      </a:accent4>
      <a:accent5>
        <a:srgbClr val="A1CA1B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